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76" r:id="rId4"/>
    <p:sldId id="257" r:id="rId5"/>
    <p:sldId id="258" r:id="rId6"/>
    <p:sldId id="274" r:id="rId7"/>
    <p:sldId id="259" r:id="rId8"/>
    <p:sldId id="275" r:id="rId9"/>
    <p:sldId id="260" r:id="rId10"/>
    <p:sldId id="261" r:id="rId11"/>
    <p:sldId id="262" r:id="rId12"/>
    <p:sldId id="264" r:id="rId13"/>
    <p:sldId id="265" r:id="rId14"/>
    <p:sldId id="267" r:id="rId15"/>
    <p:sldId id="266" r:id="rId16"/>
    <p:sldId id="269" r:id="rId17"/>
    <p:sldId id="270" r:id="rId18"/>
    <p:sldId id="271" r:id="rId19"/>
    <p:sldId id="272" r:id="rId20"/>
    <p:sldId id="273" r:id="rId21"/>
    <p:sldId id="303" r:id="rId22"/>
    <p:sldId id="300" r:id="rId23"/>
    <p:sldId id="301" r:id="rId24"/>
    <p:sldId id="302" r:id="rId25"/>
    <p:sldId id="295" r:id="rId26"/>
    <p:sldId id="278" r:id="rId27"/>
    <p:sldId id="297" r:id="rId28"/>
    <p:sldId id="279" r:id="rId29"/>
    <p:sldId id="296" r:id="rId30"/>
    <p:sldId id="280" r:id="rId31"/>
    <p:sldId id="298" r:id="rId32"/>
    <p:sldId id="281" r:id="rId33"/>
    <p:sldId id="299" r:id="rId34"/>
    <p:sldId id="283" r:id="rId35"/>
    <p:sldId id="284" r:id="rId36"/>
    <p:sldId id="286" r:id="rId37"/>
    <p:sldId id="285" r:id="rId38"/>
    <p:sldId id="287" r:id="rId39"/>
    <p:sldId id="288" r:id="rId40"/>
    <p:sldId id="289" r:id="rId41"/>
    <p:sldId id="290" r:id="rId42"/>
    <p:sldId id="291" r:id="rId43"/>
    <p:sldId id="292" r:id="rId44"/>
    <p:sldId id="293" r:id="rId45"/>
    <p:sldId id="282" r:id="rId46"/>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366" autoAdjust="0"/>
    <p:restoredTop sz="94658" autoAdjust="0"/>
  </p:normalViewPr>
  <p:slideViewPr>
    <p:cSldViewPr>
      <p:cViewPr varScale="1">
        <p:scale>
          <a:sx n="106" d="100"/>
          <a:sy n="106" d="100"/>
        </p:scale>
        <p:origin x="-7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52400" y="2895600"/>
            <a:ext cx="2667000" cy="1219200"/>
          </a:xfrm>
        </p:spPr>
        <p:txBody>
          <a:bodyPr anchor="b" anchorCtr="0"/>
          <a:lstStyle>
            <a:lvl1pPr>
              <a:defRPr sz="4000"/>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52400" y="3962400"/>
            <a:ext cx="2667000" cy="609600"/>
          </a:xfrm>
        </p:spPr>
        <p:txBody>
          <a:bodyPr/>
          <a:lstStyle>
            <a:lvl1pPr marL="0" indent="0">
              <a:buFontTx/>
              <a:buNone/>
              <a:defRPr/>
            </a:lvl1pPr>
          </a:lstStyle>
          <a:p>
            <a:r>
              <a:rPr lang="en-US" smtClean="0"/>
              <a:t>Click to edit Master subtitle style</a:t>
            </a:r>
            <a:endParaRPr lang="en-US"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44926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668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066800" y="5059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7086600" cy="4724400"/>
          </a:xfrm>
        </p:spPr>
        <p:txBody>
          <a:bodyPr vert="eaVert"/>
          <a:lstStyle>
            <a:lvl1pPr>
              <a:defRPr sz="2400" i="1">
                <a:solidFill>
                  <a:schemeClr val="accent4">
                    <a:lumMod val="75000"/>
                  </a:schemeClr>
                </a:solidFill>
                <a:latin typeface="+mn-lt"/>
              </a:defRPr>
            </a:lvl1pPr>
            <a:lvl2pPr>
              <a:defRPr sz="2400" i="1">
                <a:solidFill>
                  <a:schemeClr val="accent4">
                    <a:lumMod val="75000"/>
                  </a:schemeClr>
                </a:solidFill>
                <a:latin typeface="+mn-lt"/>
              </a:defRPr>
            </a:lvl2pPr>
            <a:lvl3pPr>
              <a:defRPr i="1">
                <a:solidFill>
                  <a:schemeClr val="accent4">
                    <a:lumMod val="75000"/>
                  </a:schemeClr>
                </a:solidFill>
                <a:latin typeface="+mn-lt"/>
              </a:defRPr>
            </a:lvl3pPr>
            <a:lvl4pPr>
              <a:defRPr i="1">
                <a:solidFill>
                  <a:schemeClr val="accent4">
                    <a:lumMod val="75000"/>
                  </a:schemeClr>
                </a:solidFill>
                <a:latin typeface="+mn-lt"/>
              </a:defRPr>
            </a:lvl4pPr>
            <a:lvl5pPr>
              <a:defRPr i="1">
                <a:solidFill>
                  <a:schemeClr val="accent4">
                    <a:lumMod val="7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2650" y="838200"/>
            <a:ext cx="17335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838200"/>
            <a:ext cx="5048250" cy="5105400"/>
          </a:xfrm>
        </p:spPr>
        <p:txBody>
          <a:bodyPr vert="eaVert"/>
          <a:lstStyle>
            <a:lvl1pPr>
              <a:defRPr sz="2800" i="1">
                <a:solidFill>
                  <a:schemeClr val="accent4">
                    <a:lumMod val="75000"/>
                  </a:schemeClr>
                </a:solidFill>
                <a:latin typeface="+mn-lt"/>
              </a:defRPr>
            </a:lvl1pPr>
            <a:lvl2pPr>
              <a:defRPr i="1">
                <a:solidFill>
                  <a:schemeClr val="accent4">
                    <a:lumMod val="75000"/>
                  </a:schemeClr>
                </a:solidFill>
                <a:latin typeface="+mn-lt"/>
              </a:defRPr>
            </a:lvl2pPr>
            <a:lvl3pPr>
              <a:defRPr i="1">
                <a:solidFill>
                  <a:schemeClr val="accent4">
                    <a:lumMod val="75000"/>
                  </a:schemeClr>
                </a:solidFill>
                <a:latin typeface="+mn-lt"/>
              </a:defRPr>
            </a:lvl3pPr>
            <a:lvl4pPr>
              <a:defRPr i="1">
                <a:solidFill>
                  <a:schemeClr val="accent4">
                    <a:lumMod val="75000"/>
                  </a:schemeClr>
                </a:solidFill>
                <a:latin typeface="+mn-lt"/>
              </a:defRPr>
            </a:lvl4pPr>
            <a:lvl5pPr>
              <a:defRPr i="1">
                <a:solidFill>
                  <a:schemeClr val="accent4">
                    <a:lumMod val="7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i="1">
                <a:solidFill>
                  <a:schemeClr val="accent4">
                    <a:lumMod val="75000"/>
                  </a:schemeClr>
                </a:solidFill>
                <a:latin typeface="+mn-lt"/>
              </a:defRPr>
            </a:lvl1pPr>
            <a:lvl2pPr>
              <a:defRPr i="1">
                <a:solidFill>
                  <a:schemeClr val="accent4">
                    <a:lumMod val="75000"/>
                  </a:schemeClr>
                </a:solidFill>
                <a:latin typeface="+mn-lt"/>
              </a:defRPr>
            </a:lvl2pPr>
            <a:lvl3pPr>
              <a:defRPr i="1">
                <a:solidFill>
                  <a:schemeClr val="accent4">
                    <a:lumMod val="75000"/>
                  </a:schemeClr>
                </a:solidFill>
                <a:latin typeface="+mn-lt"/>
              </a:defRPr>
            </a:lvl3pPr>
            <a:lvl4pPr>
              <a:defRPr i="1">
                <a:solidFill>
                  <a:schemeClr val="accent4">
                    <a:lumMod val="75000"/>
                  </a:schemeClr>
                </a:solidFill>
                <a:latin typeface="+mn-lt"/>
              </a:defRPr>
            </a:lvl4pPr>
            <a:lvl5pPr>
              <a:defRPr i="1">
                <a:solidFill>
                  <a:schemeClr val="accent4">
                    <a:lumMod val="7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i="1">
                <a:solidFill>
                  <a:schemeClr val="tx1"/>
                </a:solidFill>
                <a:latin typeface="+mn-lt"/>
              </a:defRPr>
            </a:lvl1pPr>
            <a:lvl2pPr>
              <a:defRPr i="1">
                <a:solidFill>
                  <a:schemeClr val="tx1"/>
                </a:solidFill>
                <a:latin typeface="+mn-lt"/>
              </a:defRPr>
            </a:lvl2pPr>
            <a:lvl3pPr>
              <a:defRPr i="1">
                <a:solidFill>
                  <a:schemeClr val="tx1"/>
                </a:solidFill>
                <a:latin typeface="+mn-lt"/>
              </a:defRPr>
            </a:lvl3pPr>
            <a:lvl4pPr>
              <a:defRPr i="1">
                <a:solidFill>
                  <a:schemeClr val="tx1"/>
                </a:solidFill>
                <a:latin typeface="+mn-lt"/>
              </a:defRPr>
            </a:lvl4pPr>
            <a:lvl5pPr>
              <a:defRPr i="1">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728787"/>
            <a:ext cx="68580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228600"/>
            <a:ext cx="68580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505200" cy="4267200"/>
          </a:xfrm>
        </p:spPr>
        <p:txBody>
          <a:bodyPr/>
          <a:lstStyle>
            <a:lvl1pPr>
              <a:defRPr sz="2800" i="1">
                <a:solidFill>
                  <a:schemeClr val="accent4">
                    <a:lumMod val="75000"/>
                  </a:schemeClr>
                </a:solidFill>
                <a:latin typeface="+mn-lt"/>
              </a:defRPr>
            </a:lvl1pPr>
            <a:lvl2pPr>
              <a:defRPr sz="2400" i="1">
                <a:solidFill>
                  <a:schemeClr val="accent4">
                    <a:lumMod val="75000"/>
                  </a:schemeClr>
                </a:solidFill>
                <a:latin typeface="+mn-lt"/>
              </a:defRPr>
            </a:lvl2pPr>
            <a:lvl3pPr>
              <a:defRPr sz="2000" i="1">
                <a:solidFill>
                  <a:schemeClr val="accent4">
                    <a:lumMod val="75000"/>
                  </a:schemeClr>
                </a:solidFill>
                <a:latin typeface="+mn-lt"/>
              </a:defRPr>
            </a:lvl3pPr>
            <a:lvl4pPr>
              <a:defRPr sz="1800" i="1">
                <a:solidFill>
                  <a:schemeClr val="accent4">
                    <a:lumMod val="75000"/>
                  </a:schemeClr>
                </a:solidFill>
                <a:latin typeface="+mn-lt"/>
              </a:defRPr>
            </a:lvl4pPr>
            <a:lvl5pPr>
              <a:defRPr sz="1800" i="1">
                <a:solidFill>
                  <a:schemeClr val="accent4">
                    <a:lumMod val="75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1000" y="1676400"/>
            <a:ext cx="3429000" cy="4267200"/>
          </a:xfrm>
        </p:spPr>
        <p:txBody>
          <a:bodyPr/>
          <a:lstStyle>
            <a:lvl1pPr>
              <a:defRPr sz="2800" i="1">
                <a:solidFill>
                  <a:schemeClr val="accent4">
                    <a:lumMod val="75000"/>
                  </a:schemeClr>
                </a:solidFill>
                <a:latin typeface="+mn-lt"/>
              </a:defRPr>
            </a:lvl1pPr>
            <a:lvl2pPr>
              <a:defRPr sz="2400" i="1">
                <a:solidFill>
                  <a:schemeClr val="accent4">
                    <a:lumMod val="75000"/>
                  </a:schemeClr>
                </a:solidFill>
                <a:latin typeface="+mn-lt"/>
              </a:defRPr>
            </a:lvl2pPr>
            <a:lvl3pPr>
              <a:defRPr sz="2000" i="1">
                <a:solidFill>
                  <a:schemeClr val="accent4">
                    <a:lumMod val="75000"/>
                  </a:schemeClr>
                </a:solidFill>
                <a:latin typeface="+mn-lt"/>
              </a:defRPr>
            </a:lvl3pPr>
            <a:lvl4pPr>
              <a:defRPr sz="1800" i="1">
                <a:solidFill>
                  <a:schemeClr val="accent4">
                    <a:lumMod val="75000"/>
                  </a:schemeClr>
                </a:solidFill>
                <a:latin typeface="+mn-lt"/>
              </a:defRPr>
            </a:lvl4pPr>
            <a:lvl5pPr>
              <a:defRPr sz="1800" i="1">
                <a:solidFill>
                  <a:schemeClr val="accent4">
                    <a:lumMod val="75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429000" cy="3951288"/>
          </a:xfrm>
        </p:spPr>
        <p:txBody>
          <a:bodyPr/>
          <a:lstStyle>
            <a:lvl1pPr>
              <a:defRPr sz="2400" i="1">
                <a:solidFill>
                  <a:schemeClr val="accent4">
                    <a:lumMod val="75000"/>
                  </a:schemeClr>
                </a:solidFill>
                <a:latin typeface="+mn-lt"/>
              </a:defRPr>
            </a:lvl1pPr>
            <a:lvl2pPr>
              <a:defRPr sz="2000" i="1">
                <a:solidFill>
                  <a:schemeClr val="accent4">
                    <a:lumMod val="75000"/>
                  </a:schemeClr>
                </a:solidFill>
                <a:latin typeface="+mn-lt"/>
              </a:defRPr>
            </a:lvl2pPr>
            <a:lvl3pPr>
              <a:defRPr sz="1800" i="1">
                <a:solidFill>
                  <a:schemeClr val="accent4">
                    <a:lumMod val="75000"/>
                  </a:schemeClr>
                </a:solidFill>
                <a:latin typeface="+mn-lt"/>
              </a:defRPr>
            </a:lvl3pPr>
            <a:lvl4pPr>
              <a:defRPr sz="1600" i="1">
                <a:solidFill>
                  <a:schemeClr val="accent4">
                    <a:lumMod val="75000"/>
                  </a:schemeClr>
                </a:solidFill>
                <a:latin typeface="+mn-lt"/>
              </a:defRPr>
            </a:lvl4pPr>
            <a:lvl5pPr>
              <a:defRPr sz="1600" i="1">
                <a:solidFill>
                  <a:schemeClr val="accent4">
                    <a:lumMod val="75000"/>
                  </a:schemeClr>
                </a:solidFill>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91000" y="1564524"/>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1000" y="2204286"/>
            <a:ext cx="3352800" cy="3951288"/>
          </a:xfrm>
        </p:spPr>
        <p:txBody>
          <a:bodyPr/>
          <a:lstStyle>
            <a:lvl1pPr>
              <a:defRPr sz="2400" i="1">
                <a:solidFill>
                  <a:schemeClr val="accent4">
                    <a:lumMod val="75000"/>
                  </a:schemeClr>
                </a:solidFill>
                <a:latin typeface="+mn-lt"/>
              </a:defRPr>
            </a:lvl1pPr>
            <a:lvl2pPr>
              <a:defRPr sz="2000" i="1">
                <a:solidFill>
                  <a:schemeClr val="accent4">
                    <a:lumMod val="75000"/>
                  </a:schemeClr>
                </a:solidFill>
                <a:latin typeface="+mn-lt"/>
              </a:defRPr>
            </a:lvl2pPr>
            <a:lvl3pPr>
              <a:defRPr sz="1800" i="1">
                <a:solidFill>
                  <a:schemeClr val="accent4">
                    <a:lumMod val="75000"/>
                  </a:schemeClr>
                </a:solidFill>
                <a:latin typeface="+mn-lt"/>
              </a:defRPr>
            </a:lvl3pPr>
            <a:lvl4pPr>
              <a:defRPr sz="1600" i="1">
                <a:solidFill>
                  <a:schemeClr val="accent4">
                    <a:lumMod val="75000"/>
                  </a:schemeClr>
                </a:solidFill>
                <a:latin typeface="+mn-lt"/>
              </a:defRPr>
            </a:lvl4pPr>
            <a:lvl5pPr>
              <a:defRPr sz="1600" i="1">
                <a:solidFill>
                  <a:schemeClr val="accent4">
                    <a:lumMod val="75000"/>
                  </a:schemeClr>
                </a:solidFill>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4044950" cy="5853113"/>
          </a:xfrm>
        </p:spPr>
        <p:txBody>
          <a:bodyPr/>
          <a:lstStyle>
            <a:lvl1pPr>
              <a:defRPr sz="3200" i="1">
                <a:solidFill>
                  <a:schemeClr val="accent4">
                    <a:lumMod val="75000"/>
                  </a:schemeClr>
                </a:solidFill>
                <a:latin typeface="+mn-lt"/>
              </a:defRPr>
            </a:lvl1pPr>
            <a:lvl2pPr>
              <a:defRPr sz="2800" i="1">
                <a:solidFill>
                  <a:schemeClr val="accent4">
                    <a:lumMod val="75000"/>
                  </a:schemeClr>
                </a:solidFill>
                <a:latin typeface="+mn-lt"/>
              </a:defRPr>
            </a:lvl2pPr>
            <a:lvl3pPr>
              <a:defRPr sz="2400" i="1">
                <a:solidFill>
                  <a:schemeClr val="accent4">
                    <a:lumMod val="75000"/>
                  </a:schemeClr>
                </a:solidFill>
                <a:latin typeface="+mn-lt"/>
              </a:defRPr>
            </a:lvl3pPr>
            <a:lvl4pPr>
              <a:defRPr sz="2000" i="1">
                <a:solidFill>
                  <a:schemeClr val="accent4">
                    <a:lumMod val="75000"/>
                  </a:schemeClr>
                </a:solidFill>
                <a:latin typeface="+mn-lt"/>
              </a:defRPr>
            </a:lvl4pPr>
            <a:lvl5pPr>
              <a:defRPr sz="2000" i="1">
                <a:solidFill>
                  <a:schemeClr val="accent4">
                    <a:lumMod val="75000"/>
                  </a:schemeClr>
                </a:solidFill>
                <a:latin typeface="+mn-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381000"/>
            <a:ext cx="7086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457200" y="1447800"/>
            <a:ext cx="7086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dissolve/>
  </p:transition>
  <p:txStyles>
    <p:titleStyle>
      <a:lvl1pPr algn="l" rtl="0" eaLnBrk="1" fontAlgn="base" hangingPunct="1">
        <a:spcBef>
          <a:spcPct val="0"/>
        </a:spcBef>
        <a:spcAft>
          <a:spcPct val="0"/>
        </a:spcAft>
        <a:defRPr sz="3200" i="1">
          <a:solidFill>
            <a:schemeClr val="accent5">
              <a:lumMod val="75000"/>
            </a:schemeClr>
          </a:solidFill>
          <a:latin typeface="+mj-lt"/>
          <a:ea typeface="+mj-ea"/>
          <a:cs typeface="+mj-cs"/>
        </a:defRPr>
      </a:lvl1pPr>
      <a:lvl2pPr algn="l" rtl="0" eaLnBrk="1" fontAlgn="base" hangingPunct="1">
        <a:spcBef>
          <a:spcPct val="0"/>
        </a:spcBef>
        <a:spcAft>
          <a:spcPct val="0"/>
        </a:spcAft>
        <a:defRPr sz="3200" i="1">
          <a:solidFill>
            <a:srgbClr val="FF6600"/>
          </a:solidFill>
          <a:latin typeface="Times New Roman" pitchFamily="18" charset="0"/>
        </a:defRPr>
      </a:lvl2pPr>
      <a:lvl3pPr algn="l" rtl="0" eaLnBrk="1" fontAlgn="base" hangingPunct="1">
        <a:spcBef>
          <a:spcPct val="0"/>
        </a:spcBef>
        <a:spcAft>
          <a:spcPct val="0"/>
        </a:spcAft>
        <a:defRPr sz="3200" i="1">
          <a:solidFill>
            <a:srgbClr val="FF6600"/>
          </a:solidFill>
          <a:latin typeface="Times New Roman" pitchFamily="18" charset="0"/>
        </a:defRPr>
      </a:lvl3pPr>
      <a:lvl4pPr algn="l" rtl="0" eaLnBrk="1" fontAlgn="base" hangingPunct="1">
        <a:spcBef>
          <a:spcPct val="0"/>
        </a:spcBef>
        <a:spcAft>
          <a:spcPct val="0"/>
        </a:spcAft>
        <a:defRPr sz="3200" i="1">
          <a:solidFill>
            <a:srgbClr val="FF6600"/>
          </a:solidFill>
          <a:latin typeface="Times New Roman" pitchFamily="18" charset="0"/>
        </a:defRPr>
      </a:lvl4pPr>
      <a:lvl5pPr algn="l" rtl="0" eaLnBrk="1" fontAlgn="base" hangingPunct="1">
        <a:spcBef>
          <a:spcPct val="0"/>
        </a:spcBef>
        <a:spcAft>
          <a:spcPct val="0"/>
        </a:spcAft>
        <a:defRPr sz="3200" i="1">
          <a:solidFill>
            <a:srgbClr val="FF6600"/>
          </a:solidFill>
          <a:latin typeface="Times New Roman" pitchFamily="18" charset="0"/>
        </a:defRPr>
      </a:lvl5pPr>
      <a:lvl6pPr marL="457200" algn="l" rtl="0" eaLnBrk="1" fontAlgn="base" hangingPunct="1">
        <a:spcBef>
          <a:spcPct val="0"/>
        </a:spcBef>
        <a:spcAft>
          <a:spcPct val="0"/>
        </a:spcAft>
        <a:defRPr sz="3200" i="1">
          <a:solidFill>
            <a:srgbClr val="FF6600"/>
          </a:solidFill>
          <a:latin typeface="Times New Roman" pitchFamily="18" charset="0"/>
        </a:defRPr>
      </a:lvl6pPr>
      <a:lvl7pPr marL="914400" algn="l" rtl="0" eaLnBrk="1" fontAlgn="base" hangingPunct="1">
        <a:spcBef>
          <a:spcPct val="0"/>
        </a:spcBef>
        <a:spcAft>
          <a:spcPct val="0"/>
        </a:spcAft>
        <a:defRPr sz="3200" i="1">
          <a:solidFill>
            <a:srgbClr val="FF6600"/>
          </a:solidFill>
          <a:latin typeface="Times New Roman" pitchFamily="18" charset="0"/>
        </a:defRPr>
      </a:lvl7pPr>
      <a:lvl8pPr marL="1371600" algn="l" rtl="0" eaLnBrk="1" fontAlgn="base" hangingPunct="1">
        <a:spcBef>
          <a:spcPct val="0"/>
        </a:spcBef>
        <a:spcAft>
          <a:spcPct val="0"/>
        </a:spcAft>
        <a:defRPr sz="3200" i="1">
          <a:solidFill>
            <a:srgbClr val="FF6600"/>
          </a:solidFill>
          <a:latin typeface="Times New Roman" pitchFamily="18" charset="0"/>
        </a:defRPr>
      </a:lvl8pPr>
      <a:lvl9pPr marL="1828800" algn="l" rtl="0" eaLnBrk="1" fontAlgn="base" hangingPunct="1">
        <a:spcBef>
          <a:spcPct val="0"/>
        </a:spcBef>
        <a:spcAft>
          <a:spcPct val="0"/>
        </a:spcAft>
        <a:defRPr sz="3200" i="1">
          <a:solidFill>
            <a:srgbClr val="FF6600"/>
          </a:solidFill>
          <a:latin typeface="Times New Roman" pitchFamily="18" charset="0"/>
        </a:defRPr>
      </a:lvl9pPr>
    </p:titleStyle>
    <p:bodyStyle>
      <a:lvl1pPr marL="342900" indent="-342900" algn="l" rtl="0" eaLnBrk="1" fontAlgn="base" hangingPunct="1">
        <a:spcBef>
          <a:spcPct val="20000"/>
        </a:spcBef>
        <a:spcAft>
          <a:spcPct val="0"/>
        </a:spcAft>
        <a:buChar char="•"/>
        <a:defRPr sz="2000" i="1">
          <a:solidFill>
            <a:schemeClr val="accent4">
              <a:lumMod val="75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ctrTitle"/>
          </p:nvPr>
        </p:nvSpPr>
        <p:spPr>
          <a:xfrm>
            <a:off x="-500098" y="1214422"/>
            <a:ext cx="8062912" cy="1500198"/>
          </a:xfrm>
        </p:spPr>
        <p:txBody>
          <a:bodyPr>
            <a:normAutofit fontScale="90000"/>
          </a:bodyPr>
          <a:lstStyle/>
          <a:p>
            <a:pPr algn="ctr"/>
            <a:r>
              <a:rPr lang="hr-HR" sz="6000" b="1" dirty="0" smtClean="0">
                <a:latin typeface="Snap ITC" pitchFamily="82" charset="0"/>
              </a:rPr>
              <a:t>Projekt:”Što jedemo”?</a:t>
            </a:r>
            <a:endParaRPr lang="hr-HR" sz="6000" b="1" dirty="0">
              <a:latin typeface="Snap ITC" pitchFamily="82" charset="0"/>
            </a:endParaRPr>
          </a:p>
        </p:txBody>
      </p:sp>
      <p:pic>
        <p:nvPicPr>
          <p:cNvPr id="1026" name="Picture 2" descr="C:\Users\Josip\Desktop\tekst7074.jpg"/>
          <p:cNvPicPr>
            <a:picLocks noChangeAspect="1" noChangeArrowheads="1"/>
          </p:cNvPicPr>
          <p:nvPr/>
        </p:nvPicPr>
        <p:blipFill>
          <a:blip r:embed="rId2" cstate="print"/>
          <a:srcRect/>
          <a:stretch>
            <a:fillRect/>
          </a:stretch>
        </p:blipFill>
        <p:spPr bwMode="auto">
          <a:xfrm>
            <a:off x="1142976" y="2928934"/>
            <a:ext cx="3286148"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6" dur="1000" fill="hold"/>
                                        <p:tgtEl>
                                          <p:spTgt spid="1026"/>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357158" y="357166"/>
            <a:ext cx="7086600" cy="990600"/>
          </a:xfrm>
        </p:spPr>
        <p:txBody>
          <a:bodyPr>
            <a:noAutofit/>
          </a:bodyPr>
          <a:lstStyle/>
          <a:p>
            <a:pPr algn="ctr"/>
            <a:r>
              <a:rPr lang="hr-H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BILO JE SMIJEHA, A BILI SMO I JAKO OZBILJNI</a:t>
            </a:r>
            <a:endParaRPr lang="hr-H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Rezervirano mjesto sadržaja 4" descr="20131015_125420.jpg"/>
          <p:cNvPicPr>
            <a:picLocks noGrp="1" noChangeAspect="1"/>
          </p:cNvPicPr>
          <p:nvPr>
            <p:ph sz="half" idx="1"/>
          </p:nvPr>
        </p:nvPicPr>
        <p:blipFill>
          <a:blip r:embed="rId2" cstate="print"/>
          <a:stretch>
            <a:fillRect/>
          </a:stretch>
        </p:blipFill>
        <p:spPr>
          <a:xfrm>
            <a:off x="285720" y="2285992"/>
            <a:ext cx="3714776" cy="3071834"/>
          </a:xfrm>
          <a:prstGeom prst="rect">
            <a:avLst/>
          </a:prstGeom>
          <a:ln>
            <a:noFill/>
          </a:ln>
          <a:effectLst>
            <a:outerShdw blurRad="292100" dist="139700" dir="2700000" algn="tl" rotWithShape="0">
              <a:srgbClr val="333333">
                <a:alpha val="65000"/>
              </a:srgbClr>
            </a:outerShdw>
          </a:effectLst>
        </p:spPr>
      </p:pic>
      <p:pic>
        <p:nvPicPr>
          <p:cNvPr id="6" name="Rezervirano mjesto sadržaja 5" descr="20131015_125733.jpg"/>
          <p:cNvPicPr>
            <a:picLocks noGrp="1" noChangeAspect="1"/>
          </p:cNvPicPr>
          <p:nvPr>
            <p:ph sz="half" idx="2"/>
          </p:nvPr>
        </p:nvPicPr>
        <p:blipFill>
          <a:blip r:embed="rId3" cstate="print"/>
          <a:stretch>
            <a:fillRect/>
          </a:stretch>
        </p:blipFill>
        <p:spPr>
          <a:xfrm>
            <a:off x="4191000" y="2285992"/>
            <a:ext cx="3429000" cy="305697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5720" y="357166"/>
            <a:ext cx="8229600" cy="1161242"/>
          </a:xfrm>
        </p:spPr>
        <p:txBody>
          <a:bodyPr>
            <a:noAutofit/>
          </a:bodyPr>
          <a:lstStyle/>
          <a:p>
            <a:pPr algn="ctr"/>
            <a:r>
              <a:rPr lang="hr-H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NAŠIH RUKU DJELO </a:t>
            </a:r>
            <a:br>
              <a:rPr lang="hr-H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hr-H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TZV. PLAKATI )</a:t>
            </a:r>
            <a:endParaRPr lang="hr-H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Rezervirano mjesto sadržaja 4" descr="20131015_130159.jpg"/>
          <p:cNvPicPr>
            <a:picLocks noGrp="1" noChangeAspect="1"/>
          </p:cNvPicPr>
          <p:nvPr>
            <p:ph sz="half" idx="1"/>
          </p:nvPr>
        </p:nvPicPr>
        <p:blipFill>
          <a:blip r:embed="rId2" cstate="print"/>
          <a:stretch>
            <a:fillRect/>
          </a:stretch>
        </p:blipFill>
        <p:spPr>
          <a:xfrm>
            <a:off x="0" y="2071678"/>
            <a:ext cx="3719482" cy="2789612"/>
          </a:xfrm>
          <a:prstGeom prst="rect">
            <a:avLst/>
          </a:prstGeom>
          <a:ln>
            <a:noFill/>
          </a:ln>
          <a:effectLst>
            <a:outerShdw blurRad="292100" dist="139700" dir="2700000" algn="tl" rotWithShape="0">
              <a:srgbClr val="333333">
                <a:alpha val="65000"/>
              </a:srgbClr>
            </a:outerShdw>
          </a:effectLst>
        </p:spPr>
      </p:pic>
      <p:pic>
        <p:nvPicPr>
          <p:cNvPr id="6" name="Rezervirano mjesto sadržaja 5" descr="20131015_130206.jpg"/>
          <p:cNvPicPr>
            <a:picLocks noGrp="1" noChangeAspect="1"/>
          </p:cNvPicPr>
          <p:nvPr>
            <p:ph sz="half" idx="2"/>
          </p:nvPr>
        </p:nvPicPr>
        <p:blipFill>
          <a:blip r:embed="rId3" cstate="print"/>
          <a:stretch>
            <a:fillRect/>
          </a:stretch>
        </p:blipFill>
        <p:spPr>
          <a:xfrm>
            <a:off x="3929058" y="3286123"/>
            <a:ext cx="3786214" cy="28396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488"/>
            <a:ext cx="8229600" cy="1399032"/>
          </a:xfrm>
        </p:spPr>
        <p:txBody>
          <a:bodyPr>
            <a:noAutofit/>
          </a:bodyPr>
          <a:lstStyle/>
          <a:p>
            <a:r>
              <a:rPr lang="hr-H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Voditeljica skupine iz matematike:</a:t>
            </a:r>
            <a:br>
              <a:rPr lang="hr-H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br>
            <a:r>
              <a:rPr lang="hr-H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Vlatka Franić Husić</a:t>
            </a:r>
            <a:endParaRPr lang="hr-H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28" y="1000108"/>
            <a:ext cx="6143668" cy="2143140"/>
          </a:xfrm>
        </p:spPr>
        <p:txBody>
          <a:bodyPr/>
          <a:lstStyle/>
          <a:p>
            <a:pPr algn="ctr"/>
            <a:r>
              <a:rPr lang="hr-HR"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3500" dist="50800">
                    <a:prstClr val="black">
                      <a:alpha val="50000"/>
                    </a:prstClr>
                  </a:innerShdw>
                </a:effectLst>
                <a:latin typeface="Elephant" pitchFamily="18" charset="0"/>
              </a:rPr>
              <a:t>ENGLESKI JEZIK</a:t>
            </a:r>
            <a:r>
              <a:rPr lang="hr-HR" sz="6000" dirty="0" smtClean="0">
                <a:latin typeface="Elephant" pitchFamily="18" charset="0"/>
              </a:rPr>
              <a:t/>
            </a:r>
            <a:br>
              <a:rPr lang="hr-HR" sz="6000" dirty="0" smtClean="0">
                <a:latin typeface="Elephant" pitchFamily="18" charset="0"/>
              </a:rPr>
            </a:br>
            <a:endParaRPr lang="hr-HR" sz="6000" dirty="0">
              <a:latin typeface="Elephant" pitchFamily="18" charset="0"/>
            </a:endParaRPr>
          </a:p>
        </p:txBody>
      </p:sp>
      <p:sp>
        <p:nvSpPr>
          <p:cNvPr id="3" name="Subtitle 2"/>
          <p:cNvSpPr>
            <a:spLocks noGrp="1"/>
          </p:cNvSpPr>
          <p:nvPr>
            <p:ph type="subTitle" idx="1"/>
          </p:nvPr>
        </p:nvSpPr>
        <p:spPr>
          <a:xfrm>
            <a:off x="0" y="2214554"/>
            <a:ext cx="2667000" cy="609600"/>
          </a:xfrm>
        </p:spPr>
        <p:txBody>
          <a:bodyPr/>
          <a:lstStyle/>
          <a:p>
            <a:pPr algn="ctr"/>
            <a:r>
              <a:rPr lang="hr-H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4">
                      <a:satMod val="175000"/>
                      <a:alpha val="40000"/>
                    </a:schemeClr>
                  </a:glow>
                  <a:reflection blurRad="12700" stA="28000" endPos="45000" dist="1000" dir="5400000" sy="-100000" algn="bl" rotWithShape="0"/>
                </a:effectLst>
                <a:latin typeface="Arial Black" pitchFamily="34" charset="0"/>
              </a:rPr>
              <a:t>What we eat affects how we feel</a:t>
            </a:r>
          </a:p>
          <a:p>
            <a:pPr algn="ctr"/>
            <a:r>
              <a:rPr lang="hr-H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4">
                      <a:satMod val="175000"/>
                      <a:alpha val="40000"/>
                    </a:schemeClr>
                  </a:glow>
                  <a:reflection blurRad="12700" stA="28000" endPos="45000" dist="1000" dir="5400000" sy="-100000" algn="bl" rotWithShape="0"/>
                </a:effectLst>
                <a:latin typeface="Arial Black" pitchFamily="34" charset="0"/>
              </a:rPr>
              <a:t>(Ono što jedemo utječe na to kako se osjećamo</a:t>
            </a:r>
            <a:r>
              <a:rPr lang="hr-H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4">
                      <a:satMod val="175000"/>
                      <a:alpha val="40000"/>
                    </a:schemeClr>
                  </a:glow>
                  <a:reflection blurRad="12700" stA="28000" endPos="45000" dist="1000" dir="5400000" sy="-100000" algn="bl" rotWithShape="0"/>
                </a:effectLst>
              </a:rPr>
              <a:t>)</a:t>
            </a:r>
          </a:p>
          <a:p>
            <a:endParaRPr lang="hr-HR" dirty="0"/>
          </a:p>
        </p:txBody>
      </p:sp>
      <p:pic>
        <p:nvPicPr>
          <p:cNvPr id="14337" name="Picture 1" descr="C:\Users\Josip\Desktop\phpThumb.jpg"/>
          <p:cNvPicPr>
            <a:picLocks noChangeAspect="1" noChangeArrowheads="1"/>
          </p:cNvPicPr>
          <p:nvPr/>
        </p:nvPicPr>
        <p:blipFill>
          <a:blip r:embed="rId2" cstate="print"/>
          <a:srcRect/>
          <a:stretch>
            <a:fillRect/>
          </a:stretch>
        </p:blipFill>
        <p:spPr bwMode="auto">
          <a:xfrm>
            <a:off x="5572100" y="2071678"/>
            <a:ext cx="3571900" cy="2714644"/>
          </a:xfrm>
          <a:prstGeom prst="rect">
            <a:avLst/>
          </a:prstGeom>
          <a:noFill/>
        </p:spPr>
      </p:pic>
      <p:sp>
        <p:nvSpPr>
          <p:cNvPr id="5" name="Down Arrow 4"/>
          <p:cNvSpPr/>
          <p:nvPr/>
        </p:nvSpPr>
        <p:spPr>
          <a:xfrm>
            <a:off x="6500826" y="4857760"/>
            <a:ext cx="928694"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xtBox 6"/>
          <p:cNvSpPr txBox="1"/>
          <p:nvPr/>
        </p:nvSpPr>
        <p:spPr>
          <a:xfrm>
            <a:off x="5429256" y="5903893"/>
            <a:ext cx="3429024" cy="954107"/>
          </a:xfrm>
          <a:prstGeom prst="rect">
            <a:avLst/>
          </a:prstGeom>
          <a:noFill/>
        </p:spPr>
        <p:txBody>
          <a:bodyPr wrap="square" rtlCol="0">
            <a:spAutoFit/>
          </a:bodyPr>
          <a:lstStyle/>
          <a:p>
            <a:r>
              <a:rPr lang="hr-H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 SMO ONO ŠTO JEDEMO</a:t>
            </a:r>
            <a:endParaRPr lang="hr-H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4337"/>
                                        </p:tgtEl>
                                        <p:attrNameLst>
                                          <p:attrName>style.visibility</p:attrName>
                                        </p:attrNameLst>
                                      </p:cBhvr>
                                      <p:to>
                                        <p:strVal val="visible"/>
                                      </p:to>
                                    </p:set>
                                    <p:animEffect transition="in" filter="wipe(down)">
                                      <p:cBhvr>
                                        <p:cTn id="61" dur="580">
                                          <p:stCondLst>
                                            <p:cond delay="0"/>
                                          </p:stCondLst>
                                        </p:cTn>
                                        <p:tgtEl>
                                          <p:spTgt spid="14337"/>
                                        </p:tgtEl>
                                      </p:cBhvr>
                                    </p:animEffect>
                                    <p:anim calcmode="lin" valueType="num">
                                      <p:cBhvr>
                                        <p:cTn id="62" dur="1822" tmFilter="0,0; 0.14,0.36; 0.43,0.73; 0.71,0.91; 1.0,1.0">
                                          <p:stCondLst>
                                            <p:cond delay="0"/>
                                          </p:stCondLst>
                                        </p:cTn>
                                        <p:tgtEl>
                                          <p:spTgt spid="1433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33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33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33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337"/>
                                        </p:tgtEl>
                                        <p:attrNameLst>
                                          <p:attrName>ppt_y</p:attrName>
                                        </p:attrNameLst>
                                      </p:cBhvr>
                                      <p:tavLst>
                                        <p:tav tm="0" fmla="#ppt_y-sin(pi*$)/81">
                                          <p:val>
                                            <p:fltVal val="0"/>
                                          </p:val>
                                        </p:tav>
                                        <p:tav tm="100000">
                                          <p:val>
                                            <p:fltVal val="1"/>
                                          </p:val>
                                        </p:tav>
                                      </p:tavLst>
                                    </p:anim>
                                    <p:animScale>
                                      <p:cBhvr>
                                        <p:cTn id="67" dur="26">
                                          <p:stCondLst>
                                            <p:cond delay="650"/>
                                          </p:stCondLst>
                                        </p:cTn>
                                        <p:tgtEl>
                                          <p:spTgt spid="14337"/>
                                        </p:tgtEl>
                                      </p:cBhvr>
                                      <p:to x="100000" y="60000"/>
                                    </p:animScale>
                                    <p:animScale>
                                      <p:cBhvr>
                                        <p:cTn id="68" dur="166" decel="50000">
                                          <p:stCondLst>
                                            <p:cond delay="676"/>
                                          </p:stCondLst>
                                        </p:cTn>
                                        <p:tgtEl>
                                          <p:spTgt spid="14337"/>
                                        </p:tgtEl>
                                      </p:cBhvr>
                                      <p:to x="100000" y="100000"/>
                                    </p:animScale>
                                    <p:animScale>
                                      <p:cBhvr>
                                        <p:cTn id="69" dur="26">
                                          <p:stCondLst>
                                            <p:cond delay="1312"/>
                                          </p:stCondLst>
                                        </p:cTn>
                                        <p:tgtEl>
                                          <p:spTgt spid="14337"/>
                                        </p:tgtEl>
                                      </p:cBhvr>
                                      <p:to x="100000" y="80000"/>
                                    </p:animScale>
                                    <p:animScale>
                                      <p:cBhvr>
                                        <p:cTn id="70" dur="166" decel="50000">
                                          <p:stCondLst>
                                            <p:cond delay="1338"/>
                                          </p:stCondLst>
                                        </p:cTn>
                                        <p:tgtEl>
                                          <p:spTgt spid="14337"/>
                                        </p:tgtEl>
                                      </p:cBhvr>
                                      <p:to x="100000" y="100000"/>
                                    </p:animScale>
                                    <p:animScale>
                                      <p:cBhvr>
                                        <p:cTn id="71" dur="26">
                                          <p:stCondLst>
                                            <p:cond delay="1642"/>
                                          </p:stCondLst>
                                        </p:cTn>
                                        <p:tgtEl>
                                          <p:spTgt spid="14337"/>
                                        </p:tgtEl>
                                      </p:cBhvr>
                                      <p:to x="100000" y="90000"/>
                                    </p:animScale>
                                    <p:animScale>
                                      <p:cBhvr>
                                        <p:cTn id="72" dur="166" decel="50000">
                                          <p:stCondLst>
                                            <p:cond delay="1668"/>
                                          </p:stCondLst>
                                        </p:cTn>
                                        <p:tgtEl>
                                          <p:spTgt spid="14337"/>
                                        </p:tgtEl>
                                      </p:cBhvr>
                                      <p:to x="100000" y="100000"/>
                                    </p:animScale>
                                    <p:animScale>
                                      <p:cBhvr>
                                        <p:cTn id="73" dur="26">
                                          <p:stCondLst>
                                            <p:cond delay="1808"/>
                                          </p:stCondLst>
                                        </p:cTn>
                                        <p:tgtEl>
                                          <p:spTgt spid="14337"/>
                                        </p:tgtEl>
                                      </p:cBhvr>
                                      <p:to x="100000" y="95000"/>
                                    </p:animScale>
                                    <p:animScale>
                                      <p:cBhvr>
                                        <p:cTn id="74" dur="166" decel="50000">
                                          <p:stCondLst>
                                            <p:cond delay="1834"/>
                                          </p:stCondLst>
                                        </p:cTn>
                                        <p:tgtEl>
                                          <p:spTgt spid="1433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down)">
                                      <p:cBhvr>
                                        <p:cTn id="79" dur="580">
                                          <p:stCondLst>
                                            <p:cond delay="0"/>
                                          </p:stCondLst>
                                        </p:cTn>
                                        <p:tgtEl>
                                          <p:spTgt spid="5"/>
                                        </p:tgtEl>
                                      </p:cBhvr>
                                    </p:animEffect>
                                    <p:anim calcmode="lin" valueType="num">
                                      <p:cBhvr>
                                        <p:cTn id="8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gtEl>
                                      </p:cBhvr>
                                      <p:to x="100000" y="60000"/>
                                    </p:animScale>
                                    <p:animScale>
                                      <p:cBhvr>
                                        <p:cTn id="86" dur="166" decel="50000">
                                          <p:stCondLst>
                                            <p:cond delay="676"/>
                                          </p:stCondLst>
                                        </p:cTn>
                                        <p:tgtEl>
                                          <p:spTgt spid="5"/>
                                        </p:tgtEl>
                                      </p:cBhvr>
                                      <p:to x="100000" y="100000"/>
                                    </p:animScale>
                                    <p:animScale>
                                      <p:cBhvr>
                                        <p:cTn id="87" dur="26">
                                          <p:stCondLst>
                                            <p:cond delay="1312"/>
                                          </p:stCondLst>
                                        </p:cTn>
                                        <p:tgtEl>
                                          <p:spTgt spid="5"/>
                                        </p:tgtEl>
                                      </p:cBhvr>
                                      <p:to x="100000" y="80000"/>
                                    </p:animScale>
                                    <p:animScale>
                                      <p:cBhvr>
                                        <p:cTn id="88" dur="166" decel="50000">
                                          <p:stCondLst>
                                            <p:cond delay="1338"/>
                                          </p:stCondLst>
                                        </p:cTn>
                                        <p:tgtEl>
                                          <p:spTgt spid="5"/>
                                        </p:tgtEl>
                                      </p:cBhvr>
                                      <p:to x="100000" y="100000"/>
                                    </p:animScale>
                                    <p:animScale>
                                      <p:cBhvr>
                                        <p:cTn id="89" dur="26">
                                          <p:stCondLst>
                                            <p:cond delay="1642"/>
                                          </p:stCondLst>
                                        </p:cTn>
                                        <p:tgtEl>
                                          <p:spTgt spid="5"/>
                                        </p:tgtEl>
                                      </p:cBhvr>
                                      <p:to x="100000" y="90000"/>
                                    </p:animScale>
                                    <p:animScale>
                                      <p:cBhvr>
                                        <p:cTn id="90" dur="166" decel="50000">
                                          <p:stCondLst>
                                            <p:cond delay="1668"/>
                                          </p:stCondLst>
                                        </p:cTn>
                                        <p:tgtEl>
                                          <p:spTgt spid="5"/>
                                        </p:tgtEl>
                                      </p:cBhvr>
                                      <p:to x="100000" y="100000"/>
                                    </p:animScale>
                                    <p:animScale>
                                      <p:cBhvr>
                                        <p:cTn id="91" dur="26">
                                          <p:stCondLst>
                                            <p:cond delay="1808"/>
                                          </p:stCondLst>
                                        </p:cTn>
                                        <p:tgtEl>
                                          <p:spTgt spid="5"/>
                                        </p:tgtEl>
                                      </p:cBhvr>
                                      <p:to x="100000" y="95000"/>
                                    </p:animScale>
                                    <p:animScale>
                                      <p:cBhvr>
                                        <p:cTn id="92" dur="166" decel="50000">
                                          <p:stCondLst>
                                            <p:cond delay="1834"/>
                                          </p:stCondLst>
                                        </p:cTn>
                                        <p:tgtEl>
                                          <p:spTgt spid="5"/>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ipe(down)">
                                      <p:cBhvr>
                                        <p:cTn id="97" dur="580">
                                          <p:stCondLst>
                                            <p:cond delay="0"/>
                                          </p:stCondLst>
                                        </p:cTn>
                                        <p:tgtEl>
                                          <p:spTgt spid="7"/>
                                        </p:tgtEl>
                                      </p:cBhvr>
                                    </p:animEffect>
                                    <p:anim calcmode="lin" valueType="num">
                                      <p:cBhvr>
                                        <p:cTn id="9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03" dur="26">
                                          <p:stCondLst>
                                            <p:cond delay="650"/>
                                          </p:stCondLst>
                                        </p:cTn>
                                        <p:tgtEl>
                                          <p:spTgt spid="7"/>
                                        </p:tgtEl>
                                      </p:cBhvr>
                                      <p:to x="100000" y="60000"/>
                                    </p:animScale>
                                    <p:animScale>
                                      <p:cBhvr>
                                        <p:cTn id="104" dur="166" decel="50000">
                                          <p:stCondLst>
                                            <p:cond delay="676"/>
                                          </p:stCondLst>
                                        </p:cTn>
                                        <p:tgtEl>
                                          <p:spTgt spid="7"/>
                                        </p:tgtEl>
                                      </p:cBhvr>
                                      <p:to x="100000" y="100000"/>
                                    </p:animScale>
                                    <p:animScale>
                                      <p:cBhvr>
                                        <p:cTn id="105" dur="26">
                                          <p:stCondLst>
                                            <p:cond delay="1312"/>
                                          </p:stCondLst>
                                        </p:cTn>
                                        <p:tgtEl>
                                          <p:spTgt spid="7"/>
                                        </p:tgtEl>
                                      </p:cBhvr>
                                      <p:to x="100000" y="80000"/>
                                    </p:animScale>
                                    <p:animScale>
                                      <p:cBhvr>
                                        <p:cTn id="106" dur="166" decel="50000">
                                          <p:stCondLst>
                                            <p:cond delay="1338"/>
                                          </p:stCondLst>
                                        </p:cTn>
                                        <p:tgtEl>
                                          <p:spTgt spid="7"/>
                                        </p:tgtEl>
                                      </p:cBhvr>
                                      <p:to x="100000" y="100000"/>
                                    </p:animScale>
                                    <p:animScale>
                                      <p:cBhvr>
                                        <p:cTn id="107" dur="26">
                                          <p:stCondLst>
                                            <p:cond delay="1642"/>
                                          </p:stCondLst>
                                        </p:cTn>
                                        <p:tgtEl>
                                          <p:spTgt spid="7"/>
                                        </p:tgtEl>
                                      </p:cBhvr>
                                      <p:to x="100000" y="90000"/>
                                    </p:animScale>
                                    <p:animScale>
                                      <p:cBhvr>
                                        <p:cTn id="108" dur="166" decel="50000">
                                          <p:stCondLst>
                                            <p:cond delay="1668"/>
                                          </p:stCondLst>
                                        </p:cTn>
                                        <p:tgtEl>
                                          <p:spTgt spid="7"/>
                                        </p:tgtEl>
                                      </p:cBhvr>
                                      <p:to x="100000" y="100000"/>
                                    </p:animScale>
                                    <p:animScale>
                                      <p:cBhvr>
                                        <p:cTn id="109" dur="26">
                                          <p:stCondLst>
                                            <p:cond delay="1808"/>
                                          </p:stCondLst>
                                        </p:cTn>
                                        <p:tgtEl>
                                          <p:spTgt spid="7"/>
                                        </p:tgtEl>
                                      </p:cBhvr>
                                      <p:to x="100000" y="95000"/>
                                    </p:animScale>
                                    <p:animScale>
                                      <p:cBhvr>
                                        <p:cTn id="11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285720" y="214290"/>
            <a:ext cx="7086600" cy="4495800"/>
          </a:xfrm>
        </p:spPr>
        <p:txBody>
          <a:bodyPr>
            <a:normAutofit/>
          </a:bodyPr>
          <a:lstStyle/>
          <a:p>
            <a:r>
              <a:rPr lang="hr-HR" i="1" dirty="0" smtClean="0"/>
              <a:t>Zadatak prije sata- pratiti unos namirnica u jednom danu,napisati zabilješke;</a:t>
            </a:r>
            <a:endParaRPr lang="hr-HR" dirty="0" smtClean="0"/>
          </a:p>
          <a:p>
            <a:r>
              <a:rPr lang="hr-HR" i="1" dirty="0" smtClean="0"/>
              <a:t>                                  (My food in one day).</a:t>
            </a:r>
            <a:endParaRPr lang="hr-HR" dirty="0" smtClean="0"/>
          </a:p>
          <a:p>
            <a:r>
              <a:rPr lang="hr-HR" dirty="0" smtClean="0"/>
              <a:t>Svaki učenik prati što je unio u svoj organizam tokom jednog dana u zabilješke.</a:t>
            </a:r>
          </a:p>
          <a:p>
            <a:r>
              <a:rPr lang="hr-HR" dirty="0" smtClean="0"/>
              <a:t>Učenici u paru čitaju zabilješke te pišu savjete što popraviti i kako se pravilnije hraniti.</a:t>
            </a:r>
          </a:p>
          <a:p>
            <a:endParaRPr lang="hr-HR" dirty="0"/>
          </a:p>
        </p:txBody>
      </p:sp>
      <p:sp>
        <p:nvSpPr>
          <p:cNvPr id="13314" name="AutoShape 2" descr="data:image/jpeg;base64,/9j/4AAQSkZJRgABAQAAAQABAAD/2wCEAAkGBxQTEhUUExMUFRQXGBgVGBgYFxQVFRcYFxcWGBUcFhcYHCggGxolHRQUITEhJSkrLi4uFx8zODMsNygtLisBCgoKDg0OGxAQGywkICQsLCwsLCwsLCwsLCwsLCwsLCwsLCwsLCwsLCwsLCwsLCwsLCwsLCwsLCwsLCwsLCwsLP/AABEIALcBEwMBEQACEQEDEQH/xAAcAAABBQEBAQAAAAAAAAAAAAAAAwQFBgcCAQj/xAA/EAABAwIEAwUFBgUEAQUAAAABAAIDBBEFEiExBkFhEyJRcYEHMpGhsUJSgsHR8CMzYpLhFCRyovEVQ3Oywv/EABoBAAIDAQEAAAAAAAAAAAAAAAADAQIEBQb/xAAwEQACAgEEAQMDAwQBBQAAAAAAAQIRAwQSITFBBVFhEyIycYHwFJGhsdEjQmLB8f/aAAwDAQACEQMRAD8A1Z+MtD2t8VmergpqNk7HVkux4IvdabKnQcPFBJ6119kAeoAEABCABAAgAQAIAEACABAAgCscf4j2dPkBsZDY/wDEau+Og9Vj1uTbDavJt0GLfkv2M/aLR35k2C4UnbPQxieRv1sfQqj9y9CvbciooihGKez7KzXBNHVLLlkcBzY5T/2kNDx1QCy/MBU8kNcnWCYpZxBPL81r0/EzLq4fZZKz4uBzW1yObRxgkfbzmQvILdgNOSmPLJfCLaSLC5B+aZYqh5REA9SnYXToRmtofLUZwQAIAEACABAAgAQBmOK1ID+7yXlM8vv4Nai2qHB4jIiDATnXUesUcPD5M7xOLoXhxKUsIz8ljWrytcsIqmc4VilU0jYxg9blbdLqZNU+jXNYpLjsu2H17ZW3adeYXUjNSXBjlFxHasVBAAgAQAIAEACABAAgAQBmHH9Z2lXkG0YA9T3j9QFx9bO8lex3fT8e3Fu9yIxc5YmEbDdc2PMqOrBCMZEjSAbOtcHqNlD+1k9Masq892nSRmhH75dVdw28+GAg2a7hbe9lfbwD4R06chwJ0INv8fGyNvFEXwcPr7NNteXkhY+SG0MTWuAL23OUZvQan6J8IfchWZpwZYcO/igP5HbxPVP20+Tk/oWnhyNkZOYAdT+pV4tJg02izsnbbT5K+5CXFjqmfzt4eaZB07FZF4JFbTICABAAgAQAIAEACAMVncY57E3BXlZQR3cOJSxfI8mp76jdZnJ9HPnalTHNBSOG7lbnwZZX4JmKYNFlox5HAvCDrkiKzFZoJBJE24HvDxCfptS4Ss1YY45pxky88M8QMq48w0cNHN5grvY8imrRlz4XilTJpMEggAQAIAEACABAAgDxzgASdhqUAYpUTGWSSU/be53oSSP30Xncstzb9z1OKG2Kj7IdQvDmFrttjdZZWnaNC4ICSklp3Ex9+M7DdzfIcx0WhThkX3cP/Zbk7pcPlrZGtibacAlrhoCALkOvsNNj8U7Djd7Y834M+fLHHHdPj5LTF7OKl7WSdoyKX7TScwHUFu/l81qjo50YJeqQtqrRZMR4EZN7zgCWjO5oynOPtNH6pn9FzdmSPqEo+Dmn9nkLXF/aPuWgEANy5hbvWPjrp1V/6JVyyktfN8UP4uCaVpzZNSLG2jSDvduystHDyyj1uVqiDnooaUinYWNyWyguF+zsMoN9TbZKypRdGrA90d38sDXR3PeZvpqElNFnFkxh2MR5bZ26dQmRnSFTx27JKjqQ9wDbHxPgE3G3JiMkVGPJLLaZAQAIAEACABAAgAQBjWKRjtW/NeZqj2GGK2ssVBCHN0V4RizlayCTPGxWO6Xkglyc+KVkjh0TSCSjFJNWymSXghsQrmZjHzWXLkq6Ep0xpTyf6ZwlZob6+BHVadLqskGjoYn9VbJFlovaHTveGOBBOl+S7+PUxmUyen5IKy4tdcXGxWkwHqABAAgAQAIAEAQ/F1T2dJKQbEtyD8ZDfzKRqJbcbY/Sx3ZYr+cGUM6bbLgSPTQXBzkINwRY7g7FUvgaIHD7HNG9zPFty6M+h29FdZL4kr/2Q1zaLt7M6B3aSSutYNyAgWu4m/yA/wCy6Pp8bk5eEcj1XItqh5NCXVOKCABAAgCsy4RG2pkmkLO/YZnloDQNbWJ8foFllge5v3NUc9QS9iJxTB43uzMqaVxv7rnNYLdCC7X0VZadeGXWqflCsHBMUpBe5lhyi1P9/wDhTHTLyyr1Ul0W6goI4WBkbQ1o+J8ydStMYqKpGaUnJ2xyrFQQAIAEACABAAgAQBk+K4ce36HZcLVYXGXHk9LpdWnj58Fgo8PeIrDeyIwajRzc+bfksrWH1BZOYpHa76rFKD3chPG5R3RLTNC7Ldiu8EqtGVw9yMGHhxzkarHscuxXkhuI8xGUbJ+JKLOroFFOyGocO7rid0+WZ3SOnkkT9Lx/PTNDXsEjBpfZy6Wn1cmqkc3L6fGTuLo0Ph7iGGrZmjdrYXadwujGakrRysuGWN1Il1YUCABAAgAQBTvaXVZYY2feeXf2i31ePgsWul9qR0PT4XkbM+jksFxpI9AkeZrHxB3CoWO5O7tfyRHnsGaF7N3ZoJHcs+Xpo0E2/uXa9PVQf6nn/U+MiXwW5bzmiNZVsiY6SV7WMaLuc4gNA6kqG6AyLif2zHMY8Phz207V4dryuyPe1yNT8FFsttKnWcYV7D2tdUvze9HSNJY57vsmoZHbs4gbHK7vOta1rlFe5N+xRKzFZpXukkkc97iXEkXJJNz6dFVxV3RbcxAVLvE/A2+RRtQbmTOD40+NwsbeRLD8x+YS3BDFP3Nb4W4yqGhuaRz26d2YH/rJrr+J3khSaIlBM0vCcZjnGndfzad/TxCcpJiXFoklYqCABAAgAQAIAEAU6JrZWtcNeaRlx7kOx5XHgeyYqyNhDrA2WGU1DhjIQc5cFDqg2Wcyj0XOyStnpcGHZj2sn4MeaxmR26Ys9Ro5Os0zi7Q9pXh7b+Kzbb5Oa4jaowtrmkkpkNMmrsZHI4PghGQtBc1ZJcSOzCblFMr2JUl735nRdHBO1Q1sW4aqH08jXNJBB9CPArfjk4cmXURjkVG0YZXtmYHt9RzBXQhNSVo4eTG4OmO1YoCABAAgDL/alXf7hjL+4y583E/kGrm6x3Kjs+mQ+1y+SmQylxXPkqOuhw+YAaalLqy6QxmqDzKZFInaaz7L6pjqPI33mOOfzf3gfhp+FdfRtfTr2PN+pRl9bc+n1+x7xJ7R6KkkMTnmWYaFkdnZP/kcSGt8r36LU3RgStmR8ScUz4xUthYQyLU21LI2D3nuH23bAbXJaBa90tJvmQ1KuIk1jVK3D6VrIG5Q9sznu3lOSIm5eLd/MWi/K9hZWTti2/Yxxx8dfHbfqgkRcpA89EASOFT5Xe9I3yII+B3VWi0WaNgNT3LtyvHMstG/1YDlJ87JTGomYMZyHPG73bXtoWn+oHY/u6i2iaTNH4Q4qjrG5bgStHeb4j7w/Mck+E9xnnDaWRXKAgAQAIAEACAMk4Bxmx7CQ6ja/MKqdkstXEvDonju3Q7iyRmwRmjXpNR9KdlOo4HRnI8WIXDzwcHTPTRzwnHcmRvF9YyFgdzV8OPe6RnzTi4NtinDXFwkaAAVXNilj4ZzFgU1uRYnV5eLApW9pUH9ONWsLToEh4zTD7VRF4s1wOo0WnD9ppjUjqCIG3itsJbhE1tLFwtiToJO9/LOjvyKdiy/TnXhmbUYVkh8mjtdcXGxXUOMeoAEACAMI42qu1rp3X7ofkH4AG//AJK5eaVybPQaOO3EkR0EwG9rLFNNnSigfWtd7oJPQafFV2NdjE0ReIVgA0t16f5T8cLYrNk2xG2F8eTUjZ4oTl7cNYZB70QaTdzBsXZXOA9Cungx7eTzutzfUaS8FXmmZmcGFxZc6u94jxd15p5jXsXP2cRFwke1hIEkWY3sA1hzm5+6DZxHMsZyulyfNF7+1v8Ab/n+fqTHtSx5kkQbEQ4XEbXN1BFmvlsdiNI2+ZKmPkpRlT3dforgJkoIBigklsLpw46i3XwVWy8UXvDoAwAk28HjQ/o4eaXY2hHGa4Os5pGcXGYH3hzB5+iAIzBOInU87JWHK9rgbciOYPQi48NeSvVcoW3fDPpjCq9s8MczPde0OHS+4PUG49E1OxDHakAQAIAEACAMMx7D3wvEjNHNN0p8MtHk0XgniBs8QB32I8CmJ2VfA/x7CGuGcDUarLqtOssRsc0o9Mwb2jl75mxAG6w6PE8W5zGQnPJ9qJHhXAzFHd26yarUrJLg7GOH04KJZ6acNGqxu2y1WORXDdOgmDiKSStcNVaivIjSYbe5BVoz2smU7Q5pqc2LSr5MifJFFz4PqC6DKbnIS2/iOS7GjyvJDnwcnWY1GdryTq1mQEAMMdr+wp5ZdO4wkX2Ltmj1JAVMktsWy+OG+SiYDNE+Ql1xckk9SdSVyJTSfJ6bFFJHMOHi/fN+nL1SpZfY0KNneIt0tezfAaBUxvn5GuqKVjuIg9xmwXU0+Jr7pHD1+qUvsh0Qrbeq2HIHlDSGT3AXEmwAF/ieSpKW3svCG7o3n2T8NtFDLG+xdJ2jHEcs7QPkLKMclP7kGaDg9rMl4lw57ZG07BnFO0xXGt33JkPqdPwqqkldl3jcqpFdqKV7TZzSPMWTFJPoW4SXaEcvipsihxTxgnUfvooJSLdglAAM3LwS2xiRKzVJYO7a3NrufkdioLlTxOe7iW3bfcHb4K0Rcn7Ef2t9DsmC7PoP2GVrn0Do3G/ZykNP9LgHAehLlMSjNGViAQAIAEACAKrxNggcCQFDQGexF9HNnbfKT3gqLgns1LCsUbPECDe4VyDJ+O6IxVbXlvcOl+vgsWqh9ro3aNrcLxVQcAAvOyg0zrC8rG5VEZckxZxC1O3FpIcxgFTJsokPGVWXZTEo0M8WxBwbdqsoqT5Jg/c0PhGsikp2dkRoNfG/O/VeiwqKglE4mo3fUe4m00QCAKD7V6mTso4mtPZuJJdyLh7rfqfTosWsm0kvB0PT4KU2/JkEjJb2bcEfNY90O2dlRkiSpKt2jZRZ3LmHW/NZpwXcTTBvyQHEFbmu0D52WvT465Zm1c21tRVKhnIaldGDODmjXCOKKhkleI42lzncvqT4BXlJRVszxg5OkaxwrwgKePvavOrj+Q6LnZcjyP4OlixrGqXZP0fGTKCKWNwOZ7wGOA7rSWnMXHlYNFupTdPNqDS7FajGnJSfRVqbDv8AcXBzNeLg+N979b3S3K4joqmL17omXD5Ix0IufgDdLSk+i9pdlYxHEaUXtGx56Mt9T+SfCGR+RUsmNeCG/wDVBfRjW+lz+Q+S0KD9zNLKvCLJhdbmAB1+G36IqiN1ktNGHN8/36qCSrYnhxB232srRZSSIk05/f76Jli2je/YZThtPOQTq9n/ANb/AJqYuyslRpqsVBAAgAQBygAkYCLFAFO4lwG4JA0VWgKlhFa+jlsb9mT8FVOuCey44pQx1kNjYgj4InG1RaE3F2jJcYhloXlj7lv2XeI/VcvNprZ2MWoU42I4bi5k3Ky5dOoGrFJS6LLgs2d1ljyRaGZOCdxCiDIyfVEbELJyV2nqs+yfVDZwodMudCES4FpFh4NrmQSFh0Dz81v0OoSexmPW4XJbl4NDBuuwcggcd4jELxCwB0pF7E6NHUb+Cy6jUxxL5NGHTvJy+itVfEbpWviqGMew7gXaW+BB1s4Ha6571rmqmk0zoR0qg1KDaZTa+gdE7U5mkZmPGz2+PmDoRyI8kjNDY+On0dXTzWRX58r2/ngrGOTnTllN03BFDMzpWVydxlfZu538OpK2RqEbZzcjeadR8jLE8rLNbuDqeZTsO6T3MxaxQxpQiav7PuHBDA2R4/iyAOcTuAdWt9BqeqRllul8IMUdsfll5hgFkscZ1x7hN8xGxs4eYvv01KthnskVyw+pChj7PpHOjdG/eN3dvuOitqK3WvIvBuUafgZcfYY4O7RoNjvYaDqp0810wzxbVoo0hK2GJiTTqpIJfDKsjTl4bKGiUy3UM9xqRt6DlqlsahaRoJtvffoP1QAlHhrX9psNAPK+59LFFkUa17I6bJSyOItmkvryAaP1TMfQrJ2XaGoY8Xa5rh4ggj5Kykn0yri12hVWKggAQAIAEAcSxhwsUAU3iPAL3ICq0BX8IxB9K/K65jPyUJ+ALDjeERVsJabEEaHmDysolFNF8eRxfBmDuB54JDY3aOm4XK1M9vDR2NNmj2SmC0xa8HYjQrm5ZWjVLIpFnrHl7C1TiarkzSXPBV4MHexxtqL3VpZVZrjkuNMkoIyNwockyjPKineXAgKqddEqSrk0bhmtzxAOPeGi9BpM31IK+ziarHtnwV3ifhXtMQjq2vLcrLOAtq4ad7oWkaf0hZ/UZbYceQxZpwjXgb4lgAbBJO1wBF3HTSw/Pqudjx7objXi1UpTUWJYDSRVdLJDI9rHh2eMkjukixIB3BsLj/BW7TwjlxOEn54+C+XLPBlU4q15+f54Mr4qgdC98cgs5uh5g+BB5g7gqmPG4y2s6mTLGeLfHoiKGLJC+S2rgbeSZkluyKIrBHbilk8shKCk7aeNp1zvY0+TnAH6rc5bYujj/TeSXJvdXWdkG2Atz8AFz234NKVjr/WO8AhuiCOro+1BuPMJdt9FlwMMPwnsjcBS23ywk/B1j9D2kLxzte/kpi6dkfBi9XHZxXTi7RzpqmJMY07/AL8irlB9TwNH3h0/dlVsskTdLOGjTW3oFVl0e1mL5AfH6dFKiQ5UMsFxlwcc2ubT4/4+pRJERkanhOK/6psdNGf4DbultcZ3n7J8WtFhbmb+AWbJkfEUacWNczf7F+lqGU0ccYHedo1vQWufIXHxCq2oxBJzk37EhQvLWXufHXVMhNpWLyRTlQ/hqLgX0+i0QyprkzyxtPgXTRYIAEACAOJYw4WKAKpj2Ag3IGiq0BX8PqpKV1jcx/RQBcIZI5mX0N0nNhU0Nx5HFlcqMJySE+PNcHUaeUH8HUxZVJDCuBGxWWmh6kgw2Q3s4Irkl1Q7rmBlnWWj6bSsWpXwKtlbl0CU5c8E7WJTRyxd7VubZapRy4UmuLErJCTpjoV0kjBIX3ynK5u1h4g80Zpyy498vBWCxbvp130TGFYnFIzssndtY5tnX380zT6vHtUFHgTqNJLD91kPjGAQss2HQ6nLuCfPxRqlGLWz9x2DJlkt0laKLxdhMU8ZDXZZGW3ABABAIt8fqq6fJKDvwbK3Km+GVeqhs3Ja1tLeCZFu7OlScKXREcOQZa6FpH27j8ILvyW9vdjs4s19KdPz0avi0RfTygbljgPgUhe5WNOSR7w/VGRsbti5nwdbUf3AhDXJMltZZaGjZa59fNVSRV2RmNvIb3fRRNkpLyZZUcZTwzljmBzOY1uBzWjHp1KNp8ic2XZOmuCI4ibG9+eNtmu12018E3E2lTKZku0Qxpf3yTrM+0Wgbl2I+R+iklD6LQZnHbb9jZQT+pEV0+d1hoNyrrgW+RfC6dzruANgN7e6LgXPqR8QlzlRfFHczZ/ZZh2SNrre99CdPyWJu5m/8Y0TDKzt66R3/txnsWncdzV5/vLh+AKJO5FlFRgvd8k9idV/EhiB0sXut6NZf/v8Fab6iKxw4lJ/oSQeRlb6/RW5VIXSdsk4prjQE/IfE7+i3w/FGCXZ12isQKoAEACAPHNBFigCAxfBA65AUNEFehY+B3d25hQBPwztnZbn4KkscZdl45HHopWPYFUxPzxHPHzbzHkVhy6CFXE24tVfEjnDa9oIz909VypYZRfKNm5NcFjOWQC2qZbqil0OqfChlJ8Frwen8b5CMuqrhEs0NqILEC40PQj9V0M2P6mKvJhjJxlaIN8QaMpaAwaLzEcjjNb+rNOOW2akR+K4vHGdGk5fALoZ8uNrbE2z5hzJWxzRz525rDr4j0XM3z3WjJCUoLhlIx0nM4n3uunlceS2YJvydhRTjwVrF6WRwD2i72jUfebuPxDXzv0W6H03wRHJkgN8AhIrIHvGWziLHe7mlov4auCtGaS2ovnxPJHf7GoQWvY7bFWTOdXkjhSmmc43tEXZgfu33v0vrfkpcR7ayL5LHRTOI71nAjcHdQ42Z7p0Mns7QvaOX6JVXwX+Sl8S8Ld7tLG41uPz+fncjncMx5JYwnCOThlXZh/cdHIQCCSwhpaLX0Fhe3xPJNeW5bkUWGo7X+xDy0ZbcW/fTxT1KzO4UIxXbrYeZ1+SuKEaypJ53PyVkVfIzjhLiGjUk69UN1yRXg3XDeBTS4NNmb/uJhGX+LGB7HBvyuf8JeRNY2/IzDJPKl4LFwrRlkIIFg1g22tbS/VY4QbVm7K0nQ34TgayEPebaF7z1PecfjdVx9WWz/lSHNE7tHOmfoXbD7rG+6PhqepKsuXZSX2rav4yVw97nvBbta2uwHVMhFyfArJKMY8k+XcuS6C44Oc+eTlADpSQCABAAgAQAyrMOa/lqgCElwxzDcaKKIHtLU30eFACdbw3DNrlF1Dgn2hkZyXTG+HcL9k+4d3fC6zPRw3Wh/8AUtxpk7VR2YQAtVUqMzfNlbpKz/TzjN/Lf3T0P2SqxdMB7j9VDTd+SwEhsCfdDj4nldcvWaeONvKo3f8AgvC30R/YsMN2ZXvJBOxuOa46hD6dr8gcn0yErpXsa+SIDOHDu+Nt1SDrh+WdDTzhOCxT4XucYthDqljZm3D3ABzX6Wt0Wi9iTG4NSsDeKXS8or85yuDHAbZSANdFeDfaOg6qyLxfDQ6xZ73htfwH/LwT4yL4sm3h9E9wzjrZLRykNmGmume3MX+14haoyTRk1GBwdrosxItYi48Cr2Y+U+CJfCYD/AD7HeP3mfhv7vobdFVya6G/n+X9yZw5ndBIsTqR4FSkUbDE3MDTmIA532UNAmZdjnElOC5sIbKRz0yD8XP0RDBLt8A8yXyQvCuByYjOc0jWsbq5oc0SW5COO97eLtANdb2W+EEkYcmRt8l0rvZbC8Hsp5Yncg8Mmj+jXfNyvSF7mV+v9k1az+W6nlHSQRu/tkA+pRRO5Fv9lnAEcEjaisfF21/4UPaRvsR9o5SQXeAF0KPPIO64Rqk1I6XtGy2ETgWNYNSQRYueeZPJuw68ryVqhcXTTKzxOW4dSmTvvbcNLIwL5NnFoJ1tod+SxSxRxpJvs3QzyyvroqeG48yo/k37I/eAufTWyyzuMqNHaTLvgsIt1Voipsm6YgXboDvb81twNK4mPKm6kLrQJFRGpIFEACABAAgAQAIA8IugBJ1M08kAdxxgbIA7QB4RdAFdx3DszSEpoBrh4bWU0lJN77RludyPsOHUfkpcVkjtYFU4XwOeilex5L2nbXY89PAry+sbjkqqa/yNySg62omZKC787fevq3wWWSt3Ejc6olMZxFkMbXm17gc9NNz0XRyTUsaaSsdixPI6RT8Zhzlrm6H3i7Sx/NZMeSWN8nXw/jUhh/oCGnch1/35J39RyPVMj63ARNcggPG+b3T5kbHbzToZLVovHPs+2StFfbU1NLUZO1laMru4XFzbixBaDcWtfZa97lj+UyPo4pZVJcpp8fI8m9o80I9yOU7WILT8R+ibhhKfZl1kcWJfZd+xzN7VajKS2ljB6vc75AD6rQsMfc58sk0uil45xXVVf86Tufcb3Weo5+t06OKEejNLJOXZHU0hvvZWaREW0xdjiDmBIIOhBIN+ViNvNQT8mj8A43i0zhHBaoAtmMzczI2/1SaO+JPkjl9A1FdmxVPD00rAHztjdbvdnGSAedi5/wA7BWcW12UhKKlbVoccN8Kw0mZzbvlf70r7F5HJrfut6Dfc3UY8agqRfNnllfPC9l0TqYIKV7UonGCMjYPN/UaLm+o9R/c6vpVfUdmb4ZA2OQOaOzcTqW+4ST9pm1+ot6rm/Wl55OtPTQp7eDRcNxAtbqAT0P6hN/q4LpMwPSybpj3CqzNPc7uGUdBuFfS6lzzq/wBBeq0+zC68clnjYu2ccUUgCABAAgAQAIAEACABAAgAQAIASqIswUNWBUcRgdDK2aPdu4+83mEq9rsCdqoxKwSx8xr5fqFg9R031Yb4dr/RaEU5UyFpY3mTuWLdbu6+AXGhjbaUeR+TFGHTG3EdAZhochsWnM24d+nmnyTVOSr/AJG4cn0/krFIKhrTG2Myuact7WA8NTodOaUsE5y3UdFzxUndFgw3hiV8Zzu7MltvvELXh9OcncmInrox/FWKYP7N2QA/7iSQnfOAfNdCehU+U6FP1KT4cSRn4Sp3RhlRG2S2gfs4Xvs4ajdQsH0lUuhP9VPfug6Mx4q9kxp3mSB7pIzrZ2r2bkgkaEdVGoyyxUq4N2jniyv7+JfzoqEnDsgO1wkx1kTdk0O/pkRiODlhsdCdvFa8epjLo5ubQZICtLwfO7W4A6nX4KkvUMS4Jj6TlfbSJODhbIBnk0HIDX4lIlr934o14/SUvyl/YvPBHELaJ4YzWJ2r26eV7/eSsepywlvfXlDNTocU8e2Kprp/8m00tQ2Roexwc1wuCNV24TU1cejzUouLp9iqsVBAFB9oGM5JBCbFrmC19g4l2h8M1tDyLOq5Ovnctvwdj03Dcd69ykwPBIaQQbjQjqNjsVymqO21wWqmlCVYloe0Lsr2kbgg/NNwycZpr3E5kpQafsX1erPMAgAQAIAEACABAAgAQAIAEACABAAgBtPTskuColD3ITT6G9DSmElu7D8lSMXHjwWux1HStae6LDw5LP8A0sYzuJO4i62kEjspddoJcfEfuyz5sMcn/TfSdsapUhdtEG6AJ6xpcIruHkDeidAqxwnIocyMDgQRcFRKKkqZKbTtEcO6Sx2reR6HkVyMk3im8cuvD/8ARqrfHfHsruP8MtN3Q2Dvu7A+XgVg1GGMZfazoaT1Fx+3L17mXS4YTUHtGkFptYjZT9TbCjuqUZJSXJKCA6nlaw9Vn3Ii+RlJhp1dK4Nb10TVl8RRaxq5oH8tht993dB8huUy3/3P9kVr4HeFY3VUrs0crg3ctIGQ+bTf8inYszh+DoRm0uPMvuX8/U0bB/aXTvaO3DoXczbMwnpbvfEeq6ePWxfEuGcLN6Xli/s5X+Sco+J6WY5Y6iJx5NzAE+hsU9ZoS6Zjnpc0OZRZn3tHqWzTjJ3jG3Lbk9t+8PMHUeq5GqyqeR/2O96bjcMfPkhqRxc0ZHZgdBfcHl8CsEuHydBpFhw93dFmEHmCdQeuqW+xUr9yXpnXI8wmQ5aM+RUmX5esPLggAQAIAEACABAAgAQAIA8JQBH1eJBqiwFMPq84QmA6kfZSQyPo6qzy12l9QtM8dxUkZceSpuMiTWY1ggBpHD/EcbeGvis6h/1Gy18DjImURZ4wWUR4fJL5FExFQUgNYqQC4drre/NYFoou1NXfkfLM3TXA2rCGkLlapwxy2+wK2R2MYEydt7ASDY+PQq0tMpx+18mnS6uWGX/iUypYIwQbAg2N9LHquc4tOmejxyUla6Id1MXHM7X+p2w/4N5eZV91Kh1+EJuI2YMzvEqV8h+o3mpg0Fzzcj96BXU2+Ih2RlfTOLS62p2b+q0Y5q6B9cFeia5kjHXOYuIB5C3h66LbacWvgwuMlNX5dFppKgvDXHe3z2I+qwTVNo1xSolKdgaQ8c9XDr4pDd8ENlkbqb89v0ShRLYNHmlYOo+Wv5LXpI7ssV8mPVy245foXhenPNggAQAIAEACABAAgAQAIAb1r7NQBUK2UlyWySd4dPdVkQTSsAlJTtO4VlNroo4RfYoAqlz1ABZAHhCq17AeBVRLPVYg9VgBAELXPO5+ydf34LyPqDn9Ryfh8mrakuBamf7p8SSfgmabK7g/dtv+wtlV43wqNsoqcou4ZXf8hsfh9E/XxpqUfPf6na9KzycHifjlFQneX+XgsSVHYXAoSGN03UdsjsZ9kXubfYa+qZe1E2eYibXYwd4/K6Ma8sle5A4vh+UwNGl2PAP9fdc0/ELXiyWpN+6/sJlG2l+v9+B3Qt0DrWY/cfcfs4H98kufdeV/lF1yiciHut5EgfMLP5KsnA+zrHY/JUFFg4abeZvS5+X+V0PT1eZHP9QdYmXFehOACABAAgAQAIAEACABAAgBjip7qhgU+d+pVGBPcMyaKyAnXvshslI7ViAUWAIAFIAgAUUBxLKGi5Ngqzmoq2Sk2+Ct4nxdHGcjLOf56DzXPza5Y1S7NePSuXL6Imbi2c+6GgepWGXqeXwbYaLF5PaTiIl3fy97fksm+WWT65GZNNFR48Erh85LrtPd+Xksqjkx5LXC/wAHLmq4Y/xmnbPA9htqNOjhsV2smXHlwtp//Q0+V4sqkv4jNanD5I/fYR6afELluLXLR6fHqMeT8XYh2V1FjbAMIvZAWJGHUu5lWvwTY1xmiMsALfficHt623CZhnsnT6fBAlQzZXB1rwy7/wBD9teh28wFaUbVeV/lA/gmaeC0gI90d74bfOyTZST4H7zdVKFr4Oju5zvAW+P/AIK63pcbm5exyvU5VFL3LUu2cUEACABAAgAQAIAEACABADDFx3FDApNSdSqsCT4ZqO8QhAWia+6pOx0KFY3qVJlJI9kKJtkI7arw6IZ6rEAgBOocQ0kb2VJtpcEx7Myx3Ep3yFj3OaOQBIv8FwtTlyqVNnWw44bbRUZInxyXFyClOpRNUZJ8EzRVBIWKUaGcHejnWKI2h64Vlq4PrwzPFILtOrefQj6LtaGUZQeOauzka/FbU4lmdStJvyvcDw0TZemYJScmv28HN3MVDABa2i2wxxhHbFcEW+xpU4VC/wB6JnmBY/EJU9Lhn3FD4arNDqTI2fhaI+6XN+BCyT9Mxv8AFtGqHqeRfkkyMqeE3/Zc13xaVmn6ZkX4tM1Q9Tg/yTRHPwOZm8T7eLRmH/VZp6TNHuL/AN/6NUdZil1Jf6I9uGhpdpYO95pFr330OyW4y8j/AK6Z2yLILA6fvRRRVyt2LMYXbAknkAT9FKxt9Ih5IrtmhcO0BiiAdo52p6aaD9+K9DosDxY6fbPP6zOsuTjpEotZkBAAgAQAIAEACABAAgAQA1xBt2FQwKHiIs4qrASweqyyjqhAaFA+7boZKYpEoiSxQq7XBU8aVWLJZ0rkAgAQBnftLYIw1401+q5euxpo6WhduinYbV9quXNOPBtnBJ2iboKXokNNgpCNfSljrhVXHBqxytULYbV2e0+BW/TzqSE54XFo0inPdB5Fd1dHn5KmKXViDy6APLoA7jbdCIY8aLK5AOaDuLqKsLE/9Mz7jf7Qo2R9i2+XuKBtlYqeoAEACABAAgAQAIAEACABAAgBOdt2lAFExxlnFVYFdkmyuDvAqoGk4BU52BWAl0AF1D5JPALKEqBuzpMIBAAgCu8YYYyeItcNwsmoqjRgbT4Mhp6N1FJZxuwnRcXK/qddo7cEpRNAwuZrmg2SoNUZpJ2eYjGHJWTlj8TaK/iDmtGm6vifJoUWy/8ABtZ2sAB3Gi9Jp5b4I4GqhsyMkpNDYphnOM6ABpQA+gboroqKqQBAAgAQAIAEAC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3316" name="AutoShape 4" descr="data:image/jpeg;base64,/9j/4AAQSkZJRgABAQAAAQABAAD/2wCEAAkGBxQTEhUUExMUFRQXGBgVGBgYFxQVFRcYFxcWGBUcFhcYHCggGxolHRQUITEhJSkrLi4uFx8zODMsNygtLisBCgoKDg0OGxAQGywkICQsLCwsLCwsLCwsLCwsLCwsLCwsLCwsLCwsLCwsLCwsLCwsLCwsLCwsLCwsLCwsLCwsLP/AABEIALcBEwMBEQACEQEDEQH/xAAcAAABBQEBAQAAAAAAAAAAAAAAAwQFBgcCAQj/xAA/EAABAwIEAwUFBgUEAQUAAAABAAIDBBEFEiExBkFhEyJRcYEHMpGhsUJSgsHR8CMzYpLhFCRyovEVQ3Oywv/EABoBAAIDAQEAAAAAAAAAAAAAAAADAQIEBQb/xAAwEQACAgEEAQMDAwQBBQAAAAAAAQIRAwQSITFBBVFhEyIycYHwFJGhsdEjQmLB8f/aAAwDAQACEQMRAD8A1Z+MtD2t8VmergpqNk7HVkux4IvdabKnQcPFBJ6119kAeoAEABCABAAgAQAIAEACABAAgCscf4j2dPkBsZDY/wDEau+Og9Vj1uTbDavJt0GLfkv2M/aLR35k2C4UnbPQxieRv1sfQqj9y9CvbciooihGKez7KzXBNHVLLlkcBzY5T/2kNDx1QCy/MBU8kNcnWCYpZxBPL81r0/EzLq4fZZKz4uBzW1yObRxgkfbzmQvILdgNOSmPLJfCLaSLC5B+aZYqh5REA9SnYXToRmtofLUZwQAIAEACABAAgAQBmOK1ID+7yXlM8vv4Nai2qHB4jIiDATnXUesUcPD5M7xOLoXhxKUsIz8ljWrytcsIqmc4VilU0jYxg9blbdLqZNU+jXNYpLjsu2H17ZW3adeYXUjNSXBjlFxHasVBAAgAQAIAEACABAAgAQBmHH9Z2lXkG0YA9T3j9QFx9bO8lex3fT8e3Fu9yIxc5YmEbDdc2PMqOrBCMZEjSAbOtcHqNlD+1k9Masq892nSRmhH75dVdw28+GAg2a7hbe9lfbwD4R06chwJ0INv8fGyNvFEXwcPr7NNteXkhY+SG0MTWuAL23OUZvQan6J8IfchWZpwZYcO/igP5HbxPVP20+Tk/oWnhyNkZOYAdT+pV4tJg02izsnbbT5K+5CXFjqmfzt4eaZB07FZF4JFbTICABAAgAQAIAEACAMVncY57E3BXlZQR3cOJSxfI8mp76jdZnJ9HPnalTHNBSOG7lbnwZZX4JmKYNFlox5HAvCDrkiKzFZoJBJE24HvDxCfptS4Ss1YY45pxky88M8QMq48w0cNHN5grvY8imrRlz4XilTJpMEggAQAIAEACABAAgDxzgASdhqUAYpUTGWSSU/be53oSSP30Xncstzb9z1OKG2Kj7IdQvDmFrttjdZZWnaNC4ICSklp3Ex9+M7DdzfIcx0WhThkX3cP/Zbk7pcPlrZGtibacAlrhoCALkOvsNNj8U7Djd7Y834M+fLHHHdPj5LTF7OKl7WSdoyKX7TScwHUFu/l81qjo50YJeqQtqrRZMR4EZN7zgCWjO5oynOPtNH6pn9FzdmSPqEo+Dmn9nkLXF/aPuWgEANy5hbvWPjrp1V/6JVyyktfN8UP4uCaVpzZNSLG2jSDvduystHDyyj1uVqiDnooaUinYWNyWyguF+zsMoN9TbZKypRdGrA90d38sDXR3PeZvpqElNFnFkxh2MR5bZ26dQmRnSFTx27JKjqQ9wDbHxPgE3G3JiMkVGPJLLaZAQAIAEACABAAgAQBjWKRjtW/NeZqj2GGK2ssVBCHN0V4RizlayCTPGxWO6Xkglyc+KVkjh0TSCSjFJNWymSXghsQrmZjHzWXLkq6Ep0xpTyf6ZwlZob6+BHVadLqskGjoYn9VbJFlovaHTveGOBBOl+S7+PUxmUyen5IKy4tdcXGxWkwHqABAAgAQAIAEAQ/F1T2dJKQbEtyD8ZDfzKRqJbcbY/Sx3ZYr+cGUM6bbLgSPTQXBzkINwRY7g7FUvgaIHD7HNG9zPFty6M+h29FdZL4kr/2Q1zaLt7M6B3aSSutYNyAgWu4m/yA/wCy6Pp8bk5eEcj1XItqh5NCXVOKCABAAgCsy4RG2pkmkLO/YZnloDQNbWJ8foFllge5v3NUc9QS9iJxTB43uzMqaVxv7rnNYLdCC7X0VZadeGXWqflCsHBMUpBe5lhyi1P9/wDhTHTLyyr1Ul0W6goI4WBkbQ1o+J8ydStMYqKpGaUnJ2xyrFQQAIAEACABAAgAQBk+K4ce36HZcLVYXGXHk9LpdWnj58Fgo8PeIrDeyIwajRzc+bfksrWH1BZOYpHa76rFKD3chPG5R3RLTNC7Ldiu8EqtGVw9yMGHhxzkarHscuxXkhuI8xGUbJ+JKLOroFFOyGocO7rid0+WZ3SOnkkT9Lx/PTNDXsEjBpfZy6Wn1cmqkc3L6fGTuLo0Ph7iGGrZmjdrYXadwujGakrRysuGWN1Il1YUCABAAgAQBTvaXVZYY2feeXf2i31ePgsWul9qR0PT4XkbM+jksFxpI9AkeZrHxB3CoWO5O7tfyRHnsGaF7N3ZoJHcs+Xpo0E2/uXa9PVQf6nn/U+MiXwW5bzmiNZVsiY6SV7WMaLuc4gNA6kqG6AyLif2zHMY8Phz207V4dryuyPe1yNT8FFsttKnWcYV7D2tdUvze9HSNJY57vsmoZHbs4gbHK7vOta1rlFe5N+xRKzFZpXukkkc97iXEkXJJNz6dFVxV3RbcxAVLvE/A2+RRtQbmTOD40+NwsbeRLD8x+YS3BDFP3Nb4W4yqGhuaRz26d2YH/rJrr+J3khSaIlBM0vCcZjnGndfzad/TxCcpJiXFoklYqCABAAgAQAIAEAU6JrZWtcNeaRlx7kOx5XHgeyYqyNhDrA2WGU1DhjIQc5cFDqg2Wcyj0XOyStnpcGHZj2sn4MeaxmR26Ys9Ro5Os0zi7Q9pXh7b+Kzbb5Oa4jaowtrmkkpkNMmrsZHI4PghGQtBc1ZJcSOzCblFMr2JUl735nRdHBO1Q1sW4aqH08jXNJBB9CPArfjk4cmXURjkVG0YZXtmYHt9RzBXQhNSVo4eTG4OmO1YoCABAAgDL/alXf7hjL+4y583E/kGrm6x3Kjs+mQ+1y+SmQylxXPkqOuhw+YAaalLqy6QxmqDzKZFInaaz7L6pjqPI33mOOfzf3gfhp+FdfRtfTr2PN+pRl9bc+n1+x7xJ7R6KkkMTnmWYaFkdnZP/kcSGt8r36LU3RgStmR8ScUz4xUthYQyLU21LI2D3nuH23bAbXJaBa90tJvmQ1KuIk1jVK3D6VrIG5Q9sznu3lOSIm5eLd/MWi/K9hZWTti2/Yxxx8dfHbfqgkRcpA89EASOFT5Xe9I3yII+B3VWi0WaNgNT3LtyvHMstG/1YDlJ87JTGomYMZyHPG73bXtoWn+oHY/u6i2iaTNH4Q4qjrG5bgStHeb4j7w/Mck+E9xnnDaWRXKAgAQAIAEACAMk4Bxmx7CQ6ja/MKqdkstXEvDonju3Q7iyRmwRmjXpNR9KdlOo4HRnI8WIXDzwcHTPTRzwnHcmRvF9YyFgdzV8OPe6RnzTi4NtinDXFwkaAAVXNilj4ZzFgU1uRYnV5eLApW9pUH9ONWsLToEh4zTD7VRF4s1wOo0WnD9ppjUjqCIG3itsJbhE1tLFwtiToJO9/LOjvyKdiy/TnXhmbUYVkh8mjtdcXGxXUOMeoAEACAMI42qu1rp3X7ofkH4AG//AJK5eaVybPQaOO3EkR0EwG9rLFNNnSigfWtd7oJPQafFV2NdjE0ReIVgA0t16f5T8cLYrNk2xG2F8eTUjZ4oTl7cNYZB70QaTdzBsXZXOA9Cungx7eTzutzfUaS8FXmmZmcGFxZc6u94jxd15p5jXsXP2cRFwke1hIEkWY3sA1hzm5+6DZxHMsZyulyfNF7+1v8Ab/n+fqTHtSx5kkQbEQ4XEbXN1BFmvlsdiNI2+ZKmPkpRlT3dforgJkoIBigklsLpw46i3XwVWy8UXvDoAwAk28HjQ/o4eaXY2hHGa4Os5pGcXGYH3hzB5+iAIzBOInU87JWHK9rgbciOYPQi48NeSvVcoW3fDPpjCq9s8MczPde0OHS+4PUG49E1OxDHakAQAIAEACAMMx7D3wvEjNHNN0p8MtHk0XgniBs8QB32I8CmJ2VfA/x7CGuGcDUarLqtOssRsc0o9Mwb2jl75mxAG6w6PE8W5zGQnPJ9qJHhXAzFHd26yarUrJLg7GOH04KJZ6acNGqxu2y1WORXDdOgmDiKSStcNVaivIjSYbe5BVoz2smU7Q5pqc2LSr5MifJFFz4PqC6DKbnIS2/iOS7GjyvJDnwcnWY1GdryTq1mQEAMMdr+wp5ZdO4wkX2Ltmj1JAVMktsWy+OG+SiYDNE+Ql1xckk9SdSVyJTSfJ6bFFJHMOHi/fN+nL1SpZfY0KNneIt0tezfAaBUxvn5GuqKVjuIg9xmwXU0+Jr7pHD1+qUvsh0Qrbeq2HIHlDSGT3AXEmwAF/ieSpKW3svCG7o3n2T8NtFDLG+xdJ2jHEcs7QPkLKMclP7kGaDg9rMl4lw57ZG07BnFO0xXGt33JkPqdPwqqkldl3jcqpFdqKV7TZzSPMWTFJPoW4SXaEcvipsihxTxgnUfvooJSLdglAAM3LwS2xiRKzVJYO7a3NrufkdioLlTxOe7iW3bfcHb4K0Rcn7Ef2t9DsmC7PoP2GVrn0Do3G/ZykNP9LgHAehLlMSjNGViAQAIAEACAKrxNggcCQFDQGexF9HNnbfKT3gqLgns1LCsUbPECDe4VyDJ+O6IxVbXlvcOl+vgsWqh9ro3aNrcLxVQcAAvOyg0zrC8rG5VEZckxZxC1O3FpIcxgFTJsokPGVWXZTEo0M8WxBwbdqsoqT5Jg/c0PhGsikp2dkRoNfG/O/VeiwqKglE4mo3fUe4m00QCAKD7V6mTso4mtPZuJJdyLh7rfqfTosWsm0kvB0PT4KU2/JkEjJb2bcEfNY90O2dlRkiSpKt2jZRZ3LmHW/NZpwXcTTBvyQHEFbmu0D52WvT465Zm1c21tRVKhnIaldGDODmjXCOKKhkleI42lzncvqT4BXlJRVszxg5OkaxwrwgKePvavOrj+Q6LnZcjyP4OlixrGqXZP0fGTKCKWNwOZ7wGOA7rSWnMXHlYNFupTdPNqDS7FajGnJSfRVqbDv8AcXBzNeLg+N979b3S3K4joqmL17omXD5Ix0IufgDdLSk+i9pdlYxHEaUXtGx56Mt9T+SfCGR+RUsmNeCG/wDVBfRjW+lz+Q+S0KD9zNLKvCLJhdbmAB1+G36IqiN1ktNGHN8/36qCSrYnhxB232srRZSSIk05/f76Jli2je/YZThtPOQTq9n/ANb/AJqYuyslRpqsVBAAgAQBygAkYCLFAFO4lwG4JA0VWgKlhFa+jlsb9mT8FVOuCey44pQx1kNjYgj4InG1RaE3F2jJcYhloXlj7lv2XeI/VcvNprZ2MWoU42I4bi5k3Ky5dOoGrFJS6LLgs2d1ljyRaGZOCdxCiDIyfVEbELJyV2nqs+yfVDZwodMudCES4FpFh4NrmQSFh0Dz81v0OoSexmPW4XJbl4NDBuuwcggcd4jELxCwB0pF7E6NHUb+Cy6jUxxL5NGHTvJy+itVfEbpWviqGMew7gXaW+BB1s4Ha6571rmqmk0zoR0qg1KDaZTa+gdE7U5mkZmPGz2+PmDoRyI8kjNDY+On0dXTzWRX58r2/ngrGOTnTllN03BFDMzpWVydxlfZu538OpK2RqEbZzcjeadR8jLE8rLNbuDqeZTsO6T3MxaxQxpQiav7PuHBDA2R4/iyAOcTuAdWt9BqeqRllul8IMUdsfll5hgFkscZ1x7hN8xGxs4eYvv01KthnskVyw+pChj7PpHOjdG/eN3dvuOitqK3WvIvBuUafgZcfYY4O7RoNjvYaDqp0810wzxbVoo0hK2GJiTTqpIJfDKsjTl4bKGiUy3UM9xqRt6DlqlsahaRoJtvffoP1QAlHhrX9psNAPK+59LFFkUa17I6bJSyOItmkvryAaP1TMfQrJ2XaGoY8Xa5rh4ggj5Kykn0yri12hVWKggAQAIAEAcSxhwsUAU3iPAL3ICq0BX8IxB9K/K65jPyUJ+ALDjeERVsJabEEaHmDysolFNF8eRxfBmDuB54JDY3aOm4XK1M9vDR2NNmj2SmC0xa8HYjQrm5ZWjVLIpFnrHl7C1TiarkzSXPBV4MHexxtqL3VpZVZrjkuNMkoIyNwockyjPKineXAgKqddEqSrk0bhmtzxAOPeGi9BpM31IK+ziarHtnwV3ifhXtMQjq2vLcrLOAtq4ad7oWkaf0hZ/UZbYceQxZpwjXgb4lgAbBJO1wBF3HTSw/Pqudjx7objXi1UpTUWJYDSRVdLJDI9rHh2eMkjukixIB3BsLj/BW7TwjlxOEn54+C+XLPBlU4q15+f54Mr4qgdC98cgs5uh5g+BB5g7gqmPG4y2s6mTLGeLfHoiKGLJC+S2rgbeSZkluyKIrBHbilk8shKCk7aeNp1zvY0+TnAH6rc5bYujj/TeSXJvdXWdkG2Atz8AFz234NKVjr/WO8AhuiCOro+1BuPMJdt9FlwMMPwnsjcBS23ywk/B1j9D2kLxzte/kpi6dkfBi9XHZxXTi7RzpqmJMY07/AL8irlB9TwNH3h0/dlVsskTdLOGjTW3oFVl0e1mL5AfH6dFKiQ5UMsFxlwcc2ubT4/4+pRJERkanhOK/6psdNGf4DbultcZ3n7J8WtFhbmb+AWbJkfEUacWNczf7F+lqGU0ccYHedo1vQWufIXHxCq2oxBJzk37EhQvLWXufHXVMhNpWLyRTlQ/hqLgX0+i0QyprkzyxtPgXTRYIAEACAOJYw4WKAKpj2Ag3IGiq0BX8PqpKV1jcx/RQBcIZI5mX0N0nNhU0Nx5HFlcqMJySE+PNcHUaeUH8HUxZVJDCuBGxWWmh6kgw2Q3s4Irkl1Q7rmBlnWWj6bSsWpXwKtlbl0CU5c8E7WJTRyxd7VubZapRy4UmuLErJCTpjoV0kjBIX3ynK5u1h4g80Zpyy498vBWCxbvp130TGFYnFIzssndtY5tnX380zT6vHtUFHgTqNJLD91kPjGAQss2HQ6nLuCfPxRqlGLWz9x2DJlkt0laKLxdhMU8ZDXZZGW3ABABAIt8fqq6fJKDvwbK3Km+GVeqhs3Ja1tLeCZFu7OlScKXREcOQZa6FpH27j8ILvyW9vdjs4s19KdPz0avi0RfTygbljgPgUhe5WNOSR7w/VGRsbti5nwdbUf3AhDXJMltZZaGjZa59fNVSRV2RmNvIb3fRRNkpLyZZUcZTwzljmBzOY1uBzWjHp1KNp8ic2XZOmuCI4ibG9+eNtmu12018E3E2lTKZku0Qxpf3yTrM+0Wgbl2I+R+iklD6LQZnHbb9jZQT+pEV0+d1hoNyrrgW+RfC6dzruANgN7e6LgXPqR8QlzlRfFHczZ/ZZh2SNrre99CdPyWJu5m/8Y0TDKzt66R3/txnsWncdzV5/vLh+AKJO5FlFRgvd8k9idV/EhiB0sXut6NZf/v8Fab6iKxw4lJ/oSQeRlb6/RW5VIXSdsk4prjQE/IfE7+i3w/FGCXZ12isQKoAEACAPHNBFigCAxfBA65AUNEFehY+B3d25hQBPwztnZbn4KkscZdl45HHopWPYFUxPzxHPHzbzHkVhy6CFXE24tVfEjnDa9oIz909VypYZRfKNm5NcFjOWQC2qZbqil0OqfChlJ8Frwen8b5CMuqrhEs0NqILEC40PQj9V0M2P6mKvJhjJxlaIN8QaMpaAwaLzEcjjNb+rNOOW2akR+K4vHGdGk5fALoZ8uNrbE2z5hzJWxzRz525rDr4j0XM3z3WjJCUoLhlIx0nM4n3uunlceS2YJvydhRTjwVrF6WRwD2i72jUfebuPxDXzv0W6H03wRHJkgN8AhIrIHvGWziLHe7mlov4auCtGaS2ovnxPJHf7GoQWvY7bFWTOdXkjhSmmc43tEXZgfu33v0vrfkpcR7ayL5LHRTOI71nAjcHdQ42Z7p0Mns7QvaOX6JVXwX+Sl8S8Ld7tLG41uPz+fncjncMx5JYwnCOThlXZh/cdHIQCCSwhpaLX0Fhe3xPJNeW5bkUWGo7X+xDy0ZbcW/fTxT1KzO4UIxXbrYeZ1+SuKEaypJ53PyVkVfIzjhLiGjUk69UN1yRXg3XDeBTS4NNmb/uJhGX+LGB7HBvyuf8JeRNY2/IzDJPKl4LFwrRlkIIFg1g22tbS/VY4QbVm7K0nQ34TgayEPebaF7z1PecfjdVx9WWz/lSHNE7tHOmfoXbD7rG+6PhqepKsuXZSX2rav4yVw97nvBbta2uwHVMhFyfArJKMY8k+XcuS6C44Oc+eTlADpSQCABAAgAQAyrMOa/lqgCElwxzDcaKKIHtLU30eFACdbw3DNrlF1Dgn2hkZyXTG+HcL9k+4d3fC6zPRw3Wh/8AUtxpk7VR2YQAtVUqMzfNlbpKz/TzjN/Lf3T0P2SqxdMB7j9VDTd+SwEhsCfdDj4nldcvWaeONvKo3f8AgvC30R/YsMN2ZXvJBOxuOa46hD6dr8gcn0yErpXsa+SIDOHDu+Nt1SDrh+WdDTzhOCxT4XucYthDqljZm3D3ABzX6Wt0Wi9iTG4NSsDeKXS8or85yuDHAbZSANdFeDfaOg6qyLxfDQ6xZ73htfwH/LwT4yL4sm3h9E9wzjrZLRykNmGmume3MX+14haoyTRk1GBwdrosxItYi48Cr2Y+U+CJfCYD/AD7HeP3mfhv7vobdFVya6G/n+X9yZw5ndBIsTqR4FSkUbDE3MDTmIA532UNAmZdjnElOC5sIbKRz0yD8XP0RDBLt8A8yXyQvCuByYjOc0jWsbq5oc0SW5COO97eLtANdb2W+EEkYcmRt8l0rvZbC8Hsp5Yncg8Mmj+jXfNyvSF7mV+v9k1az+W6nlHSQRu/tkA+pRRO5Fv9lnAEcEjaisfF21/4UPaRvsR9o5SQXeAF0KPPIO64Rqk1I6XtGy2ETgWNYNSQRYueeZPJuw68ryVqhcXTTKzxOW4dSmTvvbcNLIwL5NnFoJ1tod+SxSxRxpJvs3QzyyvroqeG48yo/k37I/eAufTWyyzuMqNHaTLvgsIt1Voipsm6YgXboDvb81twNK4mPKm6kLrQJFRGpIFEACABAAgAQAIA8IugBJ1M08kAdxxgbIA7QB4RdAFdx3DszSEpoBrh4bWU0lJN77RludyPsOHUfkpcVkjtYFU4XwOeilex5L2nbXY89PAry+sbjkqqa/yNySg62omZKC787fevq3wWWSt3Ejc6olMZxFkMbXm17gc9NNz0XRyTUsaaSsdixPI6RT8Zhzlrm6H3i7Sx/NZMeSWN8nXw/jUhh/oCGnch1/35J39RyPVMj63ARNcggPG+b3T5kbHbzToZLVovHPs+2StFfbU1NLUZO1laMru4XFzbixBaDcWtfZa97lj+UyPo4pZVJcpp8fI8m9o80I9yOU7WILT8R+ibhhKfZl1kcWJfZd+xzN7VajKS2ljB6vc75AD6rQsMfc58sk0uil45xXVVf86Tufcb3Weo5+t06OKEejNLJOXZHU0hvvZWaREW0xdjiDmBIIOhBIN+ViNvNQT8mj8A43i0zhHBaoAtmMzczI2/1SaO+JPkjl9A1FdmxVPD00rAHztjdbvdnGSAedi5/wA7BWcW12UhKKlbVoccN8Kw0mZzbvlf70r7F5HJrfut6Dfc3UY8agqRfNnllfPC9l0TqYIKV7UonGCMjYPN/UaLm+o9R/c6vpVfUdmb4ZA2OQOaOzcTqW+4ST9pm1+ot6rm/Wl55OtPTQp7eDRcNxAtbqAT0P6hN/q4LpMwPSybpj3CqzNPc7uGUdBuFfS6lzzq/wBBeq0+zC68clnjYu2ccUUgCABAAgAQAIAEACABAAgAQAIASqIswUNWBUcRgdDK2aPdu4+83mEq9rsCdqoxKwSx8xr5fqFg9R031Yb4dr/RaEU5UyFpY3mTuWLdbu6+AXGhjbaUeR+TFGHTG3EdAZhochsWnM24d+nmnyTVOSr/AJG4cn0/krFIKhrTG2Myuact7WA8NTodOaUsE5y3UdFzxUndFgw3hiV8Zzu7MltvvELXh9OcncmInrox/FWKYP7N2QA/7iSQnfOAfNdCehU+U6FP1KT4cSRn4Sp3RhlRG2S2gfs4Xvs4ajdQsH0lUuhP9VPfug6Mx4q9kxp3mSB7pIzrZ2r2bkgkaEdVGoyyxUq4N2jniyv7+JfzoqEnDsgO1wkx1kTdk0O/pkRiODlhsdCdvFa8epjLo5ubQZICtLwfO7W4A6nX4KkvUMS4Jj6TlfbSJODhbIBnk0HIDX4lIlr934o14/SUvyl/YvPBHELaJ4YzWJ2r26eV7/eSsepywlvfXlDNTocU8e2Kprp/8m00tQ2Roexwc1wuCNV24TU1cejzUouLp9iqsVBAFB9oGM5JBCbFrmC19g4l2h8M1tDyLOq5Ovnctvwdj03Dcd69ykwPBIaQQbjQjqNjsVymqO21wWqmlCVYloe0Lsr2kbgg/NNwycZpr3E5kpQafsX1erPMAgAQAIAEACABAAgAQAIAEACABAAgBtPTskuColD3ITT6G9DSmElu7D8lSMXHjwWux1HStae6LDw5LP8A0sYzuJO4i62kEjspddoJcfEfuyz5sMcn/TfSdsapUhdtEG6AJ6xpcIruHkDeidAqxwnIocyMDgQRcFRKKkqZKbTtEcO6Sx2reR6HkVyMk3im8cuvD/8ARqrfHfHsruP8MtN3Q2Dvu7A+XgVg1GGMZfazoaT1Fx+3L17mXS4YTUHtGkFptYjZT9TbCjuqUZJSXJKCA6nlaw9Vn3Ii+RlJhp1dK4Nb10TVl8RRaxq5oH8tht993dB8huUy3/3P9kVr4HeFY3VUrs0crg3ctIGQ+bTf8inYszh+DoRm0uPMvuX8/U0bB/aXTvaO3DoXczbMwnpbvfEeq6ePWxfEuGcLN6Xli/s5X+Sco+J6WY5Y6iJx5NzAE+hsU9ZoS6Zjnpc0OZRZn3tHqWzTjJ3jG3Lbk9t+8PMHUeq5GqyqeR/2O96bjcMfPkhqRxc0ZHZgdBfcHl8CsEuHydBpFhw93dFmEHmCdQeuqW+xUr9yXpnXI8wmQ5aM+RUmX5esPLggAQAIAEACABAAgAQAIA8JQBH1eJBqiwFMPq84QmA6kfZSQyPo6qzy12l9QtM8dxUkZceSpuMiTWY1ggBpHD/EcbeGvis6h/1Gy18DjImURZ4wWUR4fJL5FExFQUgNYqQC4drre/NYFoou1NXfkfLM3TXA2rCGkLlapwxy2+wK2R2MYEydt7ASDY+PQq0tMpx+18mnS6uWGX/iUypYIwQbAg2N9LHquc4tOmejxyUla6Id1MXHM7X+p2w/4N5eZV91Kh1+EJuI2YMzvEqV8h+o3mpg0Fzzcj96BXU2+Ih2RlfTOLS62p2b+q0Y5q6B9cFeia5kjHXOYuIB5C3h66LbacWvgwuMlNX5dFppKgvDXHe3z2I+qwTVNo1xSolKdgaQ8c9XDr4pDd8ENlkbqb89v0ShRLYNHmlYOo+Wv5LXpI7ssV8mPVy245foXhenPNggAQAIAEACABAAgAQAIAb1r7NQBUK2UlyWySd4dPdVkQTSsAlJTtO4VlNroo4RfYoAqlz1ABZAHhCq17AeBVRLPVYg9VgBAELXPO5+ydf34LyPqDn9Ryfh8mrakuBamf7p8SSfgmabK7g/dtv+wtlV43wqNsoqcou4ZXf8hsfh9E/XxpqUfPf6na9KzycHifjlFQneX+XgsSVHYXAoSGN03UdsjsZ9kXubfYa+qZe1E2eYibXYwd4/K6Ma8sle5A4vh+UwNGl2PAP9fdc0/ELXiyWpN+6/sJlG2l+v9+B3Qt0DrWY/cfcfs4H98kufdeV/lF1yiciHut5EgfMLP5KsnA+zrHY/JUFFg4abeZvS5+X+V0PT1eZHP9QdYmXFehOACABAAgAQAIAEACABAAgBjip7qhgU+d+pVGBPcMyaKyAnXvshslI7ViAUWAIAFIAgAUUBxLKGi5Ngqzmoq2Sk2+Ct4nxdHGcjLOf56DzXPza5Y1S7NePSuXL6Imbi2c+6GgepWGXqeXwbYaLF5PaTiIl3fy97fksm+WWT65GZNNFR48Erh85LrtPd+Xksqjkx5LXC/wAHLmq4Y/xmnbPA9htqNOjhsV2smXHlwtp//Q0+V4sqkv4jNanD5I/fYR6afELluLXLR6fHqMeT8XYh2V1FjbAMIvZAWJGHUu5lWvwTY1xmiMsALfficHt623CZhnsnT6fBAlQzZXB1rwy7/wBD9teh28wFaUbVeV/lA/gmaeC0gI90d74bfOyTZST4H7zdVKFr4Oju5zvAW+P/AIK63pcbm5exyvU5VFL3LUu2cUEACABAAgAQAIAEACABADDFx3FDApNSdSqsCT4ZqO8QhAWia+6pOx0KFY3qVJlJI9kKJtkI7arw6IZ6rEAgBOocQ0kb2VJtpcEx7Myx3Ep3yFj3OaOQBIv8FwtTlyqVNnWw44bbRUZInxyXFyClOpRNUZJ8EzRVBIWKUaGcHejnWKI2h64Vlq4PrwzPFILtOrefQj6LtaGUZQeOauzka/FbU4lmdStJvyvcDw0TZemYJScmv28HN3MVDABa2i2wxxhHbFcEW+xpU4VC/wB6JnmBY/EJU9Lhn3FD4arNDqTI2fhaI+6XN+BCyT9Mxv8AFtGqHqeRfkkyMqeE3/Zc13xaVmn6ZkX4tM1Q9Tg/yTRHPwOZm8T7eLRmH/VZp6TNHuL/AN/6NUdZil1Jf6I9uGhpdpYO95pFr330OyW4y8j/AK6Z2yLILA6fvRRRVyt2LMYXbAknkAT9FKxt9Ih5IrtmhcO0BiiAdo52p6aaD9+K9DosDxY6fbPP6zOsuTjpEotZkBAAgAQAIAEACABAAgAQA1xBt2FQwKHiIs4qrASweqyyjqhAaFA+7boZKYpEoiSxQq7XBU8aVWLJZ0rkAgAQBnftLYIw1401+q5euxpo6WhduinYbV9quXNOPBtnBJ2iboKXokNNgpCNfSljrhVXHBqxytULYbV2e0+BW/TzqSE54XFo0inPdB5Fd1dHn5KmKXViDy6APLoA7jbdCIY8aLK5AOaDuLqKsLE/9Mz7jf7Qo2R9i2+XuKBtlYqeoAEACABAAgAQAIAEACABAAgBOdt2lAFExxlnFVYFdkmyuDvAqoGk4BU52BWAl0AF1D5JPALKEqBuzpMIBAAgCu8YYYyeItcNwsmoqjRgbT4Mhp6N1FJZxuwnRcXK/qddo7cEpRNAwuZrmg2SoNUZpJ2eYjGHJWTlj8TaK/iDmtGm6vifJoUWy/8ABtZ2sAB3Gi9Jp5b4I4GqhsyMkpNDYphnOM6ABpQA+gboroqKqQBAAgAQAIAEAC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13317" name="Picture 5" descr="C:\Users\Josip\Desktop\ds.jpg"/>
          <p:cNvPicPr>
            <a:picLocks noChangeAspect="1" noChangeArrowheads="1"/>
          </p:cNvPicPr>
          <p:nvPr/>
        </p:nvPicPr>
        <p:blipFill>
          <a:blip r:embed="rId2" cstate="print"/>
          <a:srcRect/>
          <a:stretch>
            <a:fillRect/>
          </a:stretch>
        </p:blipFill>
        <p:spPr bwMode="auto">
          <a:xfrm>
            <a:off x="2214546" y="3643314"/>
            <a:ext cx="3883030"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Scale>
                                      <p:cBhvr>
                                        <p:cTn id="1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1" end="1"/>
                                            </p:txEl>
                                          </p:spTgt>
                                        </p:tgtEl>
                                        <p:attrNameLst>
                                          <p:attrName>ppt_x</p:attrName>
                                          <p:attrName>ppt_y</p:attrName>
                                        </p:attrNameLst>
                                      </p:cBhvr>
                                    </p:animMotion>
                                    <p:animEffect transition="in" filter="fade">
                                      <p:cBhvr>
                                        <p:cTn id="14" dur="1000"/>
                                        <p:tgtEl>
                                          <p:spTgt spid="3">
                                            <p:txEl>
                                              <p:pRg st="1" end="1"/>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Scale>
                                      <p:cBhvr>
                                        <p:cTn id="1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2" end="2"/>
                                            </p:txEl>
                                          </p:spTgt>
                                        </p:tgtEl>
                                        <p:attrNameLst>
                                          <p:attrName>ppt_x</p:attrName>
                                          <p:attrName>ppt_y</p:attrName>
                                        </p:attrNameLst>
                                      </p:cBhvr>
                                    </p:animMotion>
                                    <p:animEffect transition="in" filter="fade">
                                      <p:cBhvr>
                                        <p:cTn id="19" dur="1000"/>
                                        <p:tgtEl>
                                          <p:spTgt spid="3">
                                            <p:txEl>
                                              <p:pRg st="2" end="2"/>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Scale>
                                      <p:cBhvr>
                                        <p:cTn id="2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3" end="3"/>
                                            </p:txEl>
                                          </p:spTgt>
                                        </p:tgtEl>
                                        <p:attrNameLst>
                                          <p:attrName>ppt_x</p:attrName>
                                          <p:attrName>ppt_y</p:attrName>
                                        </p:attrNameLst>
                                      </p:cBhvr>
                                    </p:animMotion>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childTnLst>
                                    <p:set>
                                      <p:cBhvr>
                                        <p:cTn id="28" dur="1" fill="hold">
                                          <p:stCondLst>
                                            <p:cond delay="0"/>
                                          </p:stCondLst>
                                        </p:cTn>
                                        <p:tgtEl>
                                          <p:spTgt spid="13317"/>
                                        </p:tgtEl>
                                        <p:attrNameLst>
                                          <p:attrName>style.visibility</p:attrName>
                                        </p:attrNameLst>
                                      </p:cBhvr>
                                      <p:to>
                                        <p:strVal val="visible"/>
                                      </p:to>
                                    </p:set>
                                    <p:animScale>
                                      <p:cBhvr>
                                        <p:cTn id="29" dur="1000" decel="50000" fill="hold">
                                          <p:stCondLst>
                                            <p:cond delay="0"/>
                                          </p:stCondLst>
                                        </p:cTn>
                                        <p:tgtEl>
                                          <p:spTgt spid="133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3317"/>
                                        </p:tgtEl>
                                        <p:attrNameLst>
                                          <p:attrName>ppt_x</p:attrName>
                                          <p:attrName>ppt_y</p:attrName>
                                        </p:attrNameLst>
                                      </p:cBhvr>
                                    </p:animMotion>
                                    <p:animEffect transition="in" filter="fade">
                                      <p:cBhvr>
                                        <p:cTn id="31" dur="1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7086600" cy="990600"/>
          </a:xfrm>
        </p:spPr>
        <p:txBody>
          <a:bodyPr/>
          <a:lstStyle/>
          <a:p>
            <a:r>
              <a:rPr lang="hr-H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Učenici su podijeljeni u skupine sa zadacima:</a:t>
            </a:r>
            <a:r>
              <a:rPr lang="hr-HR" dirty="0" smtClean="0"/>
              <a:t/>
            </a:r>
            <a:br>
              <a:rPr lang="hr-HR" dirty="0" smtClean="0"/>
            </a:br>
            <a:endParaRPr lang="hr-HR" dirty="0"/>
          </a:p>
        </p:txBody>
      </p:sp>
      <p:sp>
        <p:nvSpPr>
          <p:cNvPr id="3" name="Content Placeholder 2"/>
          <p:cNvSpPr>
            <a:spLocks noGrp="1"/>
          </p:cNvSpPr>
          <p:nvPr>
            <p:ph idx="1"/>
          </p:nvPr>
        </p:nvSpPr>
        <p:spPr/>
        <p:txBody>
          <a:bodyPr>
            <a:normAutofit fontScale="85000" lnSpcReduction="10000"/>
          </a:bodyPr>
          <a:lstStyle/>
          <a:p>
            <a:r>
              <a:rPr lang="hr-HR" sz="3300" b="1" dirty="0" smtClean="0"/>
              <a:t>1. skupina</a:t>
            </a:r>
            <a:r>
              <a:rPr lang="hr-HR" sz="3300" dirty="0" smtClean="0"/>
              <a:t>: What to eat, and when?- rad na tekstu,prevođenje i razumijevanje teksta. </a:t>
            </a:r>
          </a:p>
          <a:p>
            <a:endParaRPr lang="hr-HR" sz="3300" dirty="0" smtClean="0"/>
          </a:p>
          <a:p>
            <a:r>
              <a:rPr lang="hr-HR" sz="3300" b="1" dirty="0" smtClean="0"/>
              <a:t>2.skupina</a:t>
            </a:r>
            <a:r>
              <a:rPr lang="hr-HR" sz="3300" dirty="0" smtClean="0"/>
              <a:t>:  How to live a healthier life?- rad na tekstu. -10 koraka k zdravijem životu.</a:t>
            </a:r>
          </a:p>
          <a:p>
            <a:endParaRPr lang="hr-HR" sz="3300" dirty="0" smtClean="0"/>
          </a:p>
          <a:p>
            <a:r>
              <a:rPr lang="hr-HR" sz="3300" b="1" dirty="0" smtClean="0"/>
              <a:t>3. skupina</a:t>
            </a:r>
            <a:r>
              <a:rPr lang="hr-HR" sz="3300" dirty="0" smtClean="0"/>
              <a:t>: The food pyramid- izrada piramide o namirnicama i njihovom unosu u organizam. </a:t>
            </a:r>
          </a:p>
          <a:p>
            <a:endParaRPr lang="hr-HR" sz="3300" dirty="0" smtClean="0"/>
          </a:p>
          <a:p>
            <a:endParaRPr lang="hr-H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5" name="Picture Placeholder 4" descr="DSCN1321.JPG"/>
          <p:cNvPicPr>
            <a:picLocks noGrp="1" noChangeAspect="1"/>
          </p:cNvPicPr>
          <p:nvPr>
            <p:ph type="pic" idx="1"/>
          </p:nvPr>
        </p:nvPicPr>
        <p:blipFill>
          <a:blip r:embed="rId2" cstate="print"/>
          <a:srcRect/>
          <a:stretch>
            <a:fillRect/>
          </a:stretch>
        </p:blipFill>
        <p:spPr>
          <a:xfrm>
            <a:off x="1000100" y="571480"/>
            <a:ext cx="54864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a:xfrm>
            <a:off x="1285852" y="4929198"/>
            <a:ext cx="5486400" cy="804862"/>
          </a:xfrm>
        </p:spPr>
        <p:txBody>
          <a:bodyPr/>
          <a:lstStyle/>
          <a:p>
            <a:r>
              <a:rPr lang="hr-H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Uz rad uvijek malo zabave </a:t>
            </a:r>
            <a:endParaRPr lang="hr-H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Radna atmosfera :</a:t>
            </a:r>
            <a:endParaRPr lang="hr-H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Content Placeholder 4" descr="DSCN1330.JPG"/>
          <p:cNvPicPr>
            <a:picLocks noGrp="1" noChangeAspect="1"/>
          </p:cNvPicPr>
          <p:nvPr>
            <p:ph sz="half" idx="1"/>
          </p:nvPr>
        </p:nvPicPr>
        <p:blipFill>
          <a:blip r:embed="rId2" cstate="print"/>
          <a:stretch>
            <a:fillRect/>
          </a:stretch>
        </p:blipFill>
        <p:spPr>
          <a:xfrm>
            <a:off x="214282" y="1428736"/>
            <a:ext cx="3505200" cy="262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Content Placeholder 5" descr="DSCN1336.JPG"/>
          <p:cNvPicPr>
            <a:picLocks noGrp="1" noChangeAspect="1"/>
          </p:cNvPicPr>
          <p:nvPr>
            <p:ph sz="half" idx="2"/>
          </p:nvPr>
        </p:nvPicPr>
        <p:blipFill>
          <a:blip r:embed="rId3" cstate="print"/>
          <a:stretch>
            <a:fillRect/>
          </a:stretch>
        </p:blipFill>
        <p:spPr>
          <a:xfrm>
            <a:off x="4000496" y="2643182"/>
            <a:ext cx="3429000"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na kraju smo i to završili :</a:t>
            </a:r>
            <a:endParaRPr lang="hr-HR"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Content Placeholder 4" descr="DSCN1342.JPG"/>
          <p:cNvPicPr>
            <a:picLocks noGrp="1" noChangeAspect="1"/>
          </p:cNvPicPr>
          <p:nvPr>
            <p:ph sz="half" idx="1"/>
          </p:nvPr>
        </p:nvPicPr>
        <p:blipFill>
          <a:blip r:embed="rId2" cstate="print"/>
          <a:stretch>
            <a:fillRect/>
          </a:stretch>
        </p:blipFill>
        <p:spPr>
          <a:xfrm>
            <a:off x="0" y="1857364"/>
            <a:ext cx="3790920"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Content Placeholder 5" descr="DSCN1341.JPG"/>
          <p:cNvPicPr>
            <a:picLocks noGrp="1" noChangeAspect="1"/>
          </p:cNvPicPr>
          <p:nvPr>
            <p:ph sz="half" idx="2"/>
          </p:nvPr>
        </p:nvPicPr>
        <p:blipFill>
          <a:blip r:embed="rId3" cstate="print"/>
          <a:stretch>
            <a:fillRect/>
          </a:stretch>
        </p:blipFill>
        <p:spPr>
          <a:xfrm>
            <a:off x="4000496" y="3143248"/>
            <a:ext cx="3643338" cy="2571750"/>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22" y="1714488"/>
            <a:ext cx="8229600" cy="1399032"/>
          </a:xfrm>
        </p:spPr>
        <p:txBody>
          <a:bodyPr>
            <a:noAutofit/>
          </a:bodyPr>
          <a:lstStyle/>
          <a:p>
            <a:pPr algn="ctr"/>
            <a:r>
              <a:rPr lang="hr-HR"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lephant" pitchFamily="18" charset="0"/>
              </a:rPr>
              <a:t>Voditeljica skupine engleskog jezika: Ivana Čer</a:t>
            </a:r>
            <a:endParaRPr lang="hr-HR"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lephant"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7086600" cy="990600"/>
          </a:xfrm>
        </p:spPr>
        <p:txBody>
          <a:bodyPr/>
          <a:lstStyle/>
          <a:p>
            <a:pPr algn="ctr"/>
            <a:r>
              <a:rPr lang="hr-H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Što jedemo ?</a:t>
            </a:r>
            <a:endParaRPr lang="hr-H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lstStyle/>
          <a:p>
            <a:r>
              <a:rPr lang="hr-HR" dirty="0" smtClean="0"/>
              <a:t>Jeste li ikada razmislili što jedete ?</a:t>
            </a:r>
          </a:p>
          <a:p>
            <a:pPr>
              <a:buFont typeface="Arial" pitchFamily="34" charset="0"/>
              <a:buChar char="•"/>
            </a:pPr>
            <a:r>
              <a:rPr lang="hr-HR" dirty="0" smtClean="0"/>
              <a:t>Vjerojatno rijetko o tome razmišljate...</a:t>
            </a:r>
          </a:p>
          <a:p>
            <a:pPr>
              <a:buFont typeface="Arial" pitchFamily="34" charset="0"/>
              <a:buChar char="•"/>
            </a:pPr>
            <a:r>
              <a:rPr lang="hr-HR" dirty="0" smtClean="0"/>
              <a:t>U današnje vrijeme fast-food,sendviči i nezdrava hrana previše se konzumiraju.</a:t>
            </a:r>
          </a:p>
          <a:p>
            <a:pPr>
              <a:buFont typeface="Arial" pitchFamily="34" charset="0"/>
              <a:buChar char="•"/>
            </a:pPr>
            <a:r>
              <a:rPr lang="hr-HR" dirty="0" smtClean="0"/>
              <a:t>Zato je naša škola napravila projekt o pravilnoj ishrani.</a:t>
            </a:r>
          </a:p>
          <a:p>
            <a:pPr>
              <a:buFont typeface="Arial" pitchFamily="34" charset="0"/>
              <a:buChar char="•"/>
            </a:pPr>
            <a:r>
              <a:rPr lang="hr-HR" dirty="0" smtClean="0"/>
              <a:t>Vidjet će te kako su </a:t>
            </a:r>
            <a:r>
              <a:rPr lang="hr-HR" smtClean="0"/>
              <a:t>učenici 8.a i 8.b </a:t>
            </a:r>
            <a:r>
              <a:rPr lang="hr-HR" dirty="0" smtClean="0"/>
              <a:t>radili i trudili se u tome zadatku.</a:t>
            </a:r>
          </a:p>
          <a:p>
            <a:endParaRPr lang="hr-H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Effect transition="in" filter="wipe(down)">
                                      <p:cBhvr>
                                        <p:cTn id="89" dur="580">
                                          <p:stCondLst>
                                            <p:cond delay="0"/>
                                          </p:stCondLst>
                                        </p:cTn>
                                        <p:tgtEl>
                                          <p:spTgt spid="3">
                                            <p:txEl>
                                              <p:pRg st="4" end="4"/>
                                            </p:txEl>
                                          </p:spTgt>
                                        </p:tgtEl>
                                      </p:cBhvr>
                                    </p:animEffect>
                                    <p:anim calcmode="lin" valueType="num">
                                      <p:cBhvr>
                                        <p:cTn id="9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4" end="4"/>
                                            </p:txEl>
                                          </p:spTgt>
                                        </p:tgtEl>
                                      </p:cBhvr>
                                      <p:to x="100000" y="60000"/>
                                    </p:animScale>
                                    <p:animScale>
                                      <p:cBhvr>
                                        <p:cTn id="96" dur="166" decel="50000">
                                          <p:stCondLst>
                                            <p:cond delay="676"/>
                                          </p:stCondLst>
                                        </p:cTn>
                                        <p:tgtEl>
                                          <p:spTgt spid="3">
                                            <p:txEl>
                                              <p:pRg st="4" end="4"/>
                                            </p:txEl>
                                          </p:spTgt>
                                        </p:tgtEl>
                                      </p:cBhvr>
                                      <p:to x="100000" y="100000"/>
                                    </p:animScale>
                                    <p:animScale>
                                      <p:cBhvr>
                                        <p:cTn id="97" dur="26">
                                          <p:stCondLst>
                                            <p:cond delay="1312"/>
                                          </p:stCondLst>
                                        </p:cTn>
                                        <p:tgtEl>
                                          <p:spTgt spid="3">
                                            <p:txEl>
                                              <p:pRg st="4" end="4"/>
                                            </p:txEl>
                                          </p:spTgt>
                                        </p:tgtEl>
                                      </p:cBhvr>
                                      <p:to x="100000" y="80000"/>
                                    </p:animScale>
                                    <p:animScale>
                                      <p:cBhvr>
                                        <p:cTn id="98" dur="166" decel="50000">
                                          <p:stCondLst>
                                            <p:cond delay="1338"/>
                                          </p:stCondLst>
                                        </p:cTn>
                                        <p:tgtEl>
                                          <p:spTgt spid="3">
                                            <p:txEl>
                                              <p:pRg st="4" end="4"/>
                                            </p:txEl>
                                          </p:spTgt>
                                        </p:tgtEl>
                                      </p:cBhvr>
                                      <p:to x="100000" y="100000"/>
                                    </p:animScale>
                                    <p:animScale>
                                      <p:cBhvr>
                                        <p:cTn id="99" dur="26">
                                          <p:stCondLst>
                                            <p:cond delay="1642"/>
                                          </p:stCondLst>
                                        </p:cTn>
                                        <p:tgtEl>
                                          <p:spTgt spid="3">
                                            <p:txEl>
                                              <p:pRg st="4" end="4"/>
                                            </p:txEl>
                                          </p:spTgt>
                                        </p:tgtEl>
                                      </p:cBhvr>
                                      <p:to x="100000" y="90000"/>
                                    </p:animScale>
                                    <p:animScale>
                                      <p:cBhvr>
                                        <p:cTn id="100" dur="166" decel="50000">
                                          <p:stCondLst>
                                            <p:cond delay="1668"/>
                                          </p:stCondLst>
                                        </p:cTn>
                                        <p:tgtEl>
                                          <p:spTgt spid="3">
                                            <p:txEl>
                                              <p:pRg st="4" end="4"/>
                                            </p:txEl>
                                          </p:spTgt>
                                        </p:tgtEl>
                                      </p:cBhvr>
                                      <p:to x="100000" y="100000"/>
                                    </p:animScale>
                                    <p:animScale>
                                      <p:cBhvr>
                                        <p:cTn id="101" dur="26">
                                          <p:stCondLst>
                                            <p:cond delay="1808"/>
                                          </p:stCondLst>
                                        </p:cTn>
                                        <p:tgtEl>
                                          <p:spTgt spid="3">
                                            <p:txEl>
                                              <p:pRg st="4" end="4"/>
                                            </p:txEl>
                                          </p:spTgt>
                                        </p:tgtEl>
                                      </p:cBhvr>
                                      <p:to x="100000" y="95000"/>
                                    </p:animScale>
                                    <p:animScale>
                                      <p:cBhvr>
                                        <p:cTn id="10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KEMIJA I BIOLOGIJA</a:t>
            </a:r>
            <a:endParaRPr lang="hr-H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2"/>
          <p:cNvSpPr/>
          <p:nvPr/>
        </p:nvSpPr>
        <p:spPr>
          <a:xfrm>
            <a:off x="142844" y="2357430"/>
            <a:ext cx="4572000" cy="2616101"/>
          </a:xfrm>
          <a:prstGeom prst="rect">
            <a:avLst/>
          </a:prstGeom>
        </p:spPr>
        <p:txBody>
          <a:bodyPr>
            <a:spAutoFit/>
          </a:bodyPr>
          <a:lstStyle/>
          <a:p>
            <a:endParaRPr lang="hr-H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hr-H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hr-H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Projekt 7.-ih i 8.-ih razreda : </a:t>
            </a:r>
            <a:br>
              <a:rPr lang="hr-H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hr-H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“ŠTO JEDEMO?”</a:t>
            </a:r>
            <a:endParaRPr lang="hr-H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0" y="1714488"/>
            <a:ext cx="4572000" cy="1200329"/>
          </a:xfrm>
          <a:prstGeom prst="rect">
            <a:avLst/>
          </a:prstGeom>
        </p:spPr>
        <p:txBody>
          <a:bodyPr>
            <a:spAutoFit/>
          </a:bodyPr>
          <a:lstStyle/>
          <a:p>
            <a:r>
              <a:rPr lang="hr-H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16.10.-SVJETSKI DAN HRANE</a:t>
            </a:r>
          </a:p>
          <a:p>
            <a:r>
              <a:rPr lang="hr-H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OŠ VELIKA PISANICA</a:t>
            </a:r>
          </a:p>
          <a:p>
            <a:r>
              <a:rPr lang="hr-H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14.-18.LISTOPAD 2013.</a:t>
            </a:r>
            <a:endParaRPr lang="hr-H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145" name="Picture 1" descr="C:\Users\Josip\Desktop\images.jpg"/>
          <p:cNvPicPr>
            <a:picLocks noChangeAspect="1" noChangeArrowheads="1"/>
          </p:cNvPicPr>
          <p:nvPr/>
        </p:nvPicPr>
        <p:blipFill>
          <a:blip r:embed="rId2" cstate="print"/>
          <a:srcRect/>
          <a:stretch>
            <a:fillRect/>
          </a:stretch>
        </p:blipFill>
        <p:spPr bwMode="auto">
          <a:xfrm>
            <a:off x="4786314" y="1214422"/>
            <a:ext cx="2839034" cy="2928958"/>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70" decel="100000"/>
                                        <p:tgtEl>
                                          <p:spTgt spid="4"/>
                                        </p:tgtEl>
                                      </p:cBhvr>
                                    </p:animEffect>
                                    <p:animScale>
                                      <p:cBhvr>
                                        <p:cTn id="19" dur="770" decel="100000"/>
                                        <p:tgtEl>
                                          <p:spTgt spid="4"/>
                                        </p:tgtEl>
                                      </p:cBhvr>
                                      <p:from x="10000" y="10000"/>
                                      <p:to x="200000" y="450000"/>
                                    </p:animScale>
                                    <p:animScale>
                                      <p:cBhvr>
                                        <p:cTn id="20" dur="1230" accel="100000" fill="hold">
                                          <p:stCondLst>
                                            <p:cond delay="770"/>
                                          </p:stCondLst>
                                        </p:cTn>
                                        <p:tgtEl>
                                          <p:spTgt spid="4"/>
                                        </p:tgtEl>
                                      </p:cBhvr>
                                      <p:from x="200000" y="450000"/>
                                      <p:to x="100000" y="100000"/>
                                    </p:animScale>
                                    <p:set>
                                      <p:cBhvr>
                                        <p:cTn id="21" dur="770" fill="hold"/>
                                        <p:tgtEl>
                                          <p:spTgt spid="4"/>
                                        </p:tgtEl>
                                        <p:attrNameLst>
                                          <p:attrName>ppt_x</p:attrName>
                                        </p:attrNameLst>
                                      </p:cBhvr>
                                      <p:to>
                                        <p:strVal val="(0.5)"/>
                                      </p:to>
                                    </p:set>
                                    <p:anim from="(0.5)" to="(#ppt_x)" calcmode="lin" valueType="num">
                                      <p:cBhvr>
                                        <p:cTn id="22" dur="1230" accel="100000" fill="hold">
                                          <p:stCondLst>
                                            <p:cond delay="770"/>
                                          </p:stCondLst>
                                        </p:cTn>
                                        <p:tgtEl>
                                          <p:spTgt spid="4"/>
                                        </p:tgtEl>
                                        <p:attrNameLst>
                                          <p:attrName>ppt_x</p:attrName>
                                        </p:attrNameLst>
                                      </p:cBhvr>
                                    </p:anim>
                                    <p:set>
                                      <p:cBhvr>
                                        <p:cTn id="23" dur="770" fill="hold"/>
                                        <p:tgtEl>
                                          <p:spTgt spid="4"/>
                                        </p:tgtEl>
                                        <p:attrNameLst>
                                          <p:attrName>ppt_y</p:attrName>
                                        </p:attrNameLst>
                                      </p:cBhvr>
                                      <p:to>
                                        <p:strVal val="(#ppt_y+0.4)"/>
                                      </p:to>
                                    </p:set>
                                    <p:anim from="(#ppt_y+0.4)" to="(#ppt_y)" calcmode="lin" valueType="num">
                                      <p:cBhvr>
                                        <p:cTn id="24" dur="1230" accel="100000" fill="hold">
                                          <p:stCondLst>
                                            <p:cond delay="770"/>
                                          </p:stCondLst>
                                        </p:cTn>
                                        <p:tgtEl>
                                          <p:spTgt spid="4"/>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6145"/>
                                        </p:tgtEl>
                                        <p:attrNameLst>
                                          <p:attrName>style.visibility</p:attrName>
                                        </p:attrNameLst>
                                      </p:cBhvr>
                                      <p:to>
                                        <p:strVal val="visible"/>
                                      </p:to>
                                    </p:set>
                                    <p:animEffect transition="in" filter="fade">
                                      <p:cBhvr>
                                        <p:cTn id="29" dur="770" decel="100000"/>
                                        <p:tgtEl>
                                          <p:spTgt spid="6145"/>
                                        </p:tgtEl>
                                      </p:cBhvr>
                                    </p:animEffect>
                                    <p:animScale>
                                      <p:cBhvr>
                                        <p:cTn id="30" dur="770" decel="100000"/>
                                        <p:tgtEl>
                                          <p:spTgt spid="6145"/>
                                        </p:tgtEl>
                                      </p:cBhvr>
                                      <p:from x="10000" y="10000"/>
                                      <p:to x="200000" y="450000"/>
                                    </p:animScale>
                                    <p:animScale>
                                      <p:cBhvr>
                                        <p:cTn id="31" dur="1230" accel="100000" fill="hold">
                                          <p:stCondLst>
                                            <p:cond delay="770"/>
                                          </p:stCondLst>
                                        </p:cTn>
                                        <p:tgtEl>
                                          <p:spTgt spid="6145"/>
                                        </p:tgtEl>
                                      </p:cBhvr>
                                      <p:from x="200000" y="450000"/>
                                      <p:to x="100000" y="100000"/>
                                    </p:animScale>
                                    <p:set>
                                      <p:cBhvr>
                                        <p:cTn id="32" dur="770" fill="hold"/>
                                        <p:tgtEl>
                                          <p:spTgt spid="6145"/>
                                        </p:tgtEl>
                                        <p:attrNameLst>
                                          <p:attrName>ppt_x</p:attrName>
                                        </p:attrNameLst>
                                      </p:cBhvr>
                                      <p:to>
                                        <p:strVal val="(0.5)"/>
                                      </p:to>
                                    </p:set>
                                    <p:anim from="(0.5)" to="(#ppt_x)" calcmode="lin" valueType="num">
                                      <p:cBhvr>
                                        <p:cTn id="33" dur="1230" accel="100000" fill="hold">
                                          <p:stCondLst>
                                            <p:cond delay="770"/>
                                          </p:stCondLst>
                                        </p:cTn>
                                        <p:tgtEl>
                                          <p:spTgt spid="6145"/>
                                        </p:tgtEl>
                                        <p:attrNameLst>
                                          <p:attrName>ppt_x</p:attrName>
                                        </p:attrNameLst>
                                      </p:cBhvr>
                                    </p:anim>
                                    <p:set>
                                      <p:cBhvr>
                                        <p:cTn id="34" dur="770" fill="hold"/>
                                        <p:tgtEl>
                                          <p:spTgt spid="6145"/>
                                        </p:tgtEl>
                                        <p:attrNameLst>
                                          <p:attrName>ppt_y</p:attrName>
                                        </p:attrNameLst>
                                      </p:cBhvr>
                                      <p:to>
                                        <p:strVal val="(#ppt_y+0.4)"/>
                                      </p:to>
                                    </p:set>
                                    <p:anim from="(#ppt_y+0.4)" to="(#ppt_y)" calcmode="lin" valueType="num">
                                      <p:cBhvr>
                                        <p:cTn id="35" dur="1230" accel="100000" fill="hold">
                                          <p:stCondLst>
                                            <p:cond delay="770"/>
                                          </p:stCondLst>
                                        </p:cTn>
                                        <p:tgtEl>
                                          <p:spTgt spid="6145"/>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770" decel="100000"/>
                                        <p:tgtEl>
                                          <p:spTgt spid="3"/>
                                        </p:tgtEl>
                                      </p:cBhvr>
                                    </p:animEffect>
                                    <p:animScale>
                                      <p:cBhvr>
                                        <p:cTn id="41" dur="770" decel="100000"/>
                                        <p:tgtEl>
                                          <p:spTgt spid="3"/>
                                        </p:tgtEl>
                                      </p:cBhvr>
                                      <p:from x="10000" y="10000"/>
                                      <p:to x="200000" y="450000"/>
                                    </p:animScale>
                                    <p:animScale>
                                      <p:cBhvr>
                                        <p:cTn id="42" dur="1230" accel="100000" fill="hold">
                                          <p:stCondLst>
                                            <p:cond delay="770"/>
                                          </p:stCondLst>
                                        </p:cTn>
                                        <p:tgtEl>
                                          <p:spTgt spid="3"/>
                                        </p:tgtEl>
                                      </p:cBhvr>
                                      <p:from x="200000" y="450000"/>
                                      <p:to x="100000" y="100000"/>
                                    </p:animScale>
                                    <p:set>
                                      <p:cBhvr>
                                        <p:cTn id="43" dur="770" fill="hold"/>
                                        <p:tgtEl>
                                          <p:spTgt spid="3"/>
                                        </p:tgtEl>
                                        <p:attrNameLst>
                                          <p:attrName>ppt_x</p:attrName>
                                        </p:attrNameLst>
                                      </p:cBhvr>
                                      <p:to>
                                        <p:strVal val="(0.5)"/>
                                      </p:to>
                                    </p:set>
                                    <p:anim from="(0.5)" to="(#ppt_x)" calcmode="lin" valueType="num">
                                      <p:cBhvr>
                                        <p:cTn id="44" dur="1230" accel="100000" fill="hold">
                                          <p:stCondLst>
                                            <p:cond delay="770"/>
                                          </p:stCondLst>
                                        </p:cTn>
                                        <p:tgtEl>
                                          <p:spTgt spid="3"/>
                                        </p:tgtEl>
                                        <p:attrNameLst>
                                          <p:attrName>ppt_x</p:attrName>
                                        </p:attrNameLst>
                                      </p:cBhvr>
                                    </p:anim>
                                    <p:set>
                                      <p:cBhvr>
                                        <p:cTn id="45" dur="770" fill="hold"/>
                                        <p:tgtEl>
                                          <p:spTgt spid="3"/>
                                        </p:tgtEl>
                                        <p:attrNameLst>
                                          <p:attrName>ppt_y</p:attrName>
                                        </p:attrNameLst>
                                      </p:cBhvr>
                                      <p:to>
                                        <p:strVal val="(#ppt_y+0.4)"/>
                                      </p:to>
                                    </p:set>
                                    <p:anim from="(#ppt_y+0.4)" to="(#ppt_y)" calcmode="lin" valueType="num">
                                      <p:cBhvr>
                                        <p:cTn id="46"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7086600" cy="990600"/>
          </a:xfrm>
        </p:spPr>
        <p:txBody>
          <a:bodyPr/>
          <a:lstStyle/>
          <a:p>
            <a:pPr algn="ctr"/>
            <a:r>
              <a:rPr lang="hr-H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KEMIJA</a:t>
            </a:r>
            <a:r>
              <a:rPr lang="hr-H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5">
                      <a:satMod val="175000"/>
                      <a:alpha val="40000"/>
                    </a:schemeClr>
                  </a:glow>
                </a:effectLst>
              </a:rPr>
              <a:t> </a:t>
            </a:r>
            <a:endParaRPr lang="hr-H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5">
                    <a:satMod val="175000"/>
                    <a:alpha val="40000"/>
                  </a:schemeClr>
                </a:glow>
              </a:effectLst>
            </a:endParaRPr>
          </a:p>
        </p:txBody>
      </p:sp>
      <p:sp>
        <p:nvSpPr>
          <p:cNvPr id="1025" name="Rectangle 1"/>
          <p:cNvSpPr>
            <a:spLocks noChangeArrowheads="1"/>
          </p:cNvSpPr>
          <p:nvPr/>
        </p:nvSpPr>
        <p:spPr bwMode="auto">
          <a:xfrm>
            <a:off x="0" y="1000108"/>
            <a:ext cx="737913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0" u="sng"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Times New Roman" pitchFamily="18" charset="0"/>
                <a:cs typeface="Arial" pitchFamily="34" charset="0"/>
              </a:rPr>
              <a:t>1.skupina:DOKAZIVANJE UGLJIKOHIDRATA U NAMIRNICAMA</a:t>
            </a:r>
            <a:endParaRPr kumimoji="0" lang="hr-HR"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Arial" pitchFamily="34" charset="0"/>
            </a:endParaRPr>
          </a:p>
        </p:txBody>
      </p:sp>
      <p:graphicFrame>
        <p:nvGraphicFramePr>
          <p:cNvPr id="5" name="Table 4"/>
          <p:cNvGraphicFramePr>
            <a:graphicFrameLocks noGrp="1"/>
          </p:cNvGraphicFramePr>
          <p:nvPr/>
        </p:nvGraphicFramePr>
        <p:xfrm>
          <a:off x="0" y="1571613"/>
          <a:ext cx="7572397" cy="3000396"/>
        </p:xfrm>
        <a:graphic>
          <a:graphicData uri="http://schemas.openxmlformats.org/drawingml/2006/table">
            <a:tbl>
              <a:tblPr>
                <a:tableStyleId>{775DCB02-9BB8-47FD-8907-85C794F793BA}</a:tableStyleId>
              </a:tblPr>
              <a:tblGrid>
                <a:gridCol w="1398844"/>
                <a:gridCol w="2093317"/>
                <a:gridCol w="1186873"/>
                <a:gridCol w="1335335"/>
                <a:gridCol w="1558028"/>
              </a:tblGrid>
              <a:tr h="346752">
                <a:tc gridSpan="5">
                  <a:txBody>
                    <a:bodyPr/>
                    <a:lstStyle/>
                    <a:p>
                      <a:pPr algn="ctr">
                        <a:lnSpc>
                          <a:spcPct val="115000"/>
                        </a:lnSpc>
                        <a:spcAft>
                          <a:spcPts val="0"/>
                        </a:spcAft>
                      </a:pPr>
                      <a:r>
                        <a:rPr lang="hr-HR" sz="1100" dirty="0"/>
                        <a:t>DOKAZIVANJE UGLJIKOHIDRATA U NAMIRNICAMA</a:t>
                      </a:r>
                      <a:endParaRPr lang="hr-HR" sz="1200" dirty="0">
                        <a:latin typeface="Times New Roman"/>
                        <a:ea typeface="Times New Roman"/>
                      </a:endParaRPr>
                    </a:p>
                  </a:txBody>
                  <a:tcPr marL="68580" marR="68580" marT="0" marB="0"/>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744087">
                <a:tc>
                  <a:txBody>
                    <a:bodyPr/>
                    <a:lstStyle/>
                    <a:p>
                      <a:pPr algn="ctr">
                        <a:lnSpc>
                          <a:spcPct val="115000"/>
                        </a:lnSpc>
                        <a:spcAft>
                          <a:spcPts val="0"/>
                        </a:spcAft>
                      </a:pPr>
                      <a:r>
                        <a:rPr lang="hr-HR" sz="1200"/>
                        <a:t>NAMIRNICE</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a:t>Trommerov reagens(CuSO</a:t>
                      </a:r>
                      <a:r>
                        <a:rPr lang="hr-HR" sz="1200" baseline="-25000"/>
                        <a:t>4</a:t>
                      </a:r>
                      <a:r>
                        <a:rPr lang="hr-HR" sz="1200"/>
                        <a:t>+NaOH)</a:t>
                      </a:r>
                    </a:p>
                    <a:p>
                      <a:pPr algn="ctr">
                        <a:lnSpc>
                          <a:spcPct val="115000"/>
                        </a:lnSpc>
                        <a:spcAft>
                          <a:spcPts val="0"/>
                        </a:spcAft>
                      </a:pPr>
                      <a:r>
                        <a:rPr lang="hr-HR" sz="1200"/>
                        <a:t>Za glukozu i fruktozu</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a:t>Lugolova otopina</a:t>
                      </a:r>
                    </a:p>
                    <a:p>
                      <a:pPr algn="ctr">
                        <a:lnSpc>
                          <a:spcPct val="115000"/>
                        </a:lnSpc>
                        <a:spcAft>
                          <a:spcPts val="0"/>
                        </a:spcAft>
                      </a:pPr>
                      <a:r>
                        <a:rPr lang="hr-HR" sz="1200"/>
                        <a:t>Za škrob</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dirty="0"/>
                        <a:t>PROMJENA</a:t>
                      </a:r>
                    </a:p>
                    <a:p>
                      <a:pPr algn="ctr">
                        <a:lnSpc>
                          <a:spcPct val="115000"/>
                        </a:lnSpc>
                        <a:spcAft>
                          <a:spcPts val="0"/>
                        </a:spcAft>
                      </a:pPr>
                      <a:r>
                        <a:rPr lang="hr-HR" sz="1200" dirty="0"/>
                        <a:t>BOJE</a:t>
                      </a:r>
                      <a:endParaRPr lang="hr-HR" sz="1200" dirty="0">
                        <a:latin typeface="Times New Roman"/>
                        <a:ea typeface="Times New Roman"/>
                      </a:endParaRPr>
                    </a:p>
                  </a:txBody>
                  <a:tcPr marL="68580" marR="68580" marT="0" marB="0"/>
                </a:tc>
                <a:tc>
                  <a:txBody>
                    <a:bodyPr/>
                    <a:lstStyle/>
                    <a:p>
                      <a:pPr algn="ctr">
                        <a:lnSpc>
                          <a:spcPct val="115000"/>
                        </a:lnSpc>
                        <a:spcAft>
                          <a:spcPts val="0"/>
                        </a:spcAft>
                      </a:pPr>
                      <a:endParaRPr lang="hr-HR" sz="1200"/>
                    </a:p>
                    <a:p>
                      <a:pPr algn="ctr">
                        <a:lnSpc>
                          <a:spcPct val="115000"/>
                        </a:lnSpc>
                        <a:spcAft>
                          <a:spcPts val="0"/>
                        </a:spcAft>
                      </a:pPr>
                      <a:r>
                        <a:rPr lang="hr-HR" sz="1200"/>
                        <a:t>PO SASTAVU</a:t>
                      </a:r>
                      <a:endParaRPr lang="hr-HR" sz="1200">
                        <a:latin typeface="Times New Roman"/>
                        <a:ea typeface="Times New Roman"/>
                      </a:endParaRPr>
                    </a:p>
                  </a:txBody>
                  <a:tcPr marL="68580" marR="68580" marT="0" marB="0"/>
                </a:tc>
              </a:tr>
              <a:tr h="328425">
                <a:tc>
                  <a:txBody>
                    <a:bodyPr/>
                    <a:lstStyle/>
                    <a:p>
                      <a:pPr algn="ctr">
                        <a:lnSpc>
                          <a:spcPct val="115000"/>
                        </a:lnSpc>
                        <a:spcAft>
                          <a:spcPts val="0"/>
                        </a:spcAft>
                      </a:pPr>
                      <a:r>
                        <a:rPr lang="hr-HR" sz="1200"/>
                        <a:t>GROŽĐE</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a:t>+</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Times New Roman"/>
                        <a:ea typeface="Times New Roman"/>
                      </a:endParaRPr>
                    </a:p>
                  </a:txBody>
                  <a:tcPr marL="68580" marR="68580" marT="0" marB="0"/>
                </a:tc>
                <a:tc>
                  <a:txBody>
                    <a:bodyPr/>
                    <a:lstStyle/>
                    <a:p>
                      <a:pPr algn="ctr">
                        <a:lnSpc>
                          <a:spcPct val="115000"/>
                        </a:lnSpc>
                        <a:spcAft>
                          <a:spcPts val="0"/>
                        </a:spcAft>
                      </a:pPr>
                      <a:r>
                        <a:rPr lang="hr-HR" sz="1200"/>
                        <a:t>crvenosmeđa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a:t>glukoza</a:t>
                      </a:r>
                      <a:endParaRPr lang="hr-HR" sz="1200">
                        <a:latin typeface="Times New Roman"/>
                        <a:ea typeface="Times New Roman"/>
                      </a:endParaRPr>
                    </a:p>
                  </a:txBody>
                  <a:tcPr marL="68580" marR="68580" marT="0" marB="0"/>
                </a:tc>
              </a:tr>
              <a:tr h="485600">
                <a:tc>
                  <a:txBody>
                    <a:bodyPr/>
                    <a:lstStyle/>
                    <a:p>
                      <a:pPr algn="ctr">
                        <a:lnSpc>
                          <a:spcPct val="115000"/>
                        </a:lnSpc>
                        <a:spcAft>
                          <a:spcPts val="0"/>
                        </a:spcAft>
                      </a:pPr>
                      <a:r>
                        <a:rPr lang="hr-HR" sz="1200"/>
                        <a:t>JABUKA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a:t>+</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Times New Roman"/>
                        <a:ea typeface="Times New Roman"/>
                      </a:endParaRPr>
                    </a:p>
                  </a:txBody>
                  <a:tcPr marL="68580" marR="68580" marT="0" marB="0"/>
                </a:tc>
                <a:tc>
                  <a:txBody>
                    <a:bodyPr/>
                    <a:lstStyle/>
                    <a:p>
                      <a:pPr algn="ctr">
                        <a:lnSpc>
                          <a:spcPct val="115000"/>
                        </a:lnSpc>
                        <a:spcAft>
                          <a:spcPts val="0"/>
                        </a:spcAft>
                      </a:pPr>
                      <a:r>
                        <a:rPr lang="hr-HR" sz="1200"/>
                        <a:t>Crvenosmeđa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a:t>Glukoza,fruktoza</a:t>
                      </a:r>
                      <a:endParaRPr lang="hr-HR" sz="1200">
                        <a:latin typeface="Times New Roman"/>
                        <a:ea typeface="Times New Roman"/>
                      </a:endParaRPr>
                    </a:p>
                  </a:txBody>
                  <a:tcPr marL="68580" marR="68580" marT="0" marB="0"/>
                </a:tc>
              </a:tr>
              <a:tr h="305699">
                <a:tc>
                  <a:txBody>
                    <a:bodyPr/>
                    <a:lstStyle/>
                    <a:p>
                      <a:pPr algn="ctr">
                        <a:lnSpc>
                          <a:spcPct val="115000"/>
                        </a:lnSpc>
                        <a:spcAft>
                          <a:spcPts val="0"/>
                        </a:spcAft>
                      </a:pPr>
                      <a:r>
                        <a:rPr lang="hr-HR" sz="1200"/>
                        <a:t>BANANA</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Times New Roman"/>
                        <a:ea typeface="Times New Roman"/>
                      </a:endParaRPr>
                    </a:p>
                  </a:txBody>
                  <a:tcPr marL="68580" marR="68580" marT="0" marB="0"/>
                </a:tc>
                <a:tc>
                  <a:txBody>
                    <a:bodyPr/>
                    <a:lstStyle/>
                    <a:p>
                      <a:pPr algn="ctr">
                        <a:lnSpc>
                          <a:spcPct val="115000"/>
                        </a:lnSpc>
                        <a:spcAft>
                          <a:spcPts val="0"/>
                        </a:spcAft>
                      </a:pPr>
                      <a:r>
                        <a:rPr lang="hr-HR" sz="1200"/>
                        <a:t>+</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a:t>Tamno modra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a:t>škrob</a:t>
                      </a:r>
                      <a:endParaRPr lang="hr-HR" sz="1200">
                        <a:latin typeface="Times New Roman"/>
                        <a:ea typeface="Times New Roman"/>
                      </a:endParaRPr>
                    </a:p>
                  </a:txBody>
                  <a:tcPr marL="68580" marR="68580" marT="0" marB="0"/>
                </a:tc>
              </a:tr>
              <a:tr h="242800">
                <a:tc>
                  <a:txBody>
                    <a:bodyPr/>
                    <a:lstStyle/>
                    <a:p>
                      <a:pPr algn="ctr">
                        <a:lnSpc>
                          <a:spcPct val="115000"/>
                        </a:lnSpc>
                        <a:spcAft>
                          <a:spcPts val="0"/>
                        </a:spcAft>
                      </a:pPr>
                      <a:r>
                        <a:rPr lang="hr-HR" sz="1200"/>
                        <a:t>MED</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a:t>+</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Times New Roman"/>
                        <a:ea typeface="Times New Roman"/>
                      </a:endParaRPr>
                    </a:p>
                  </a:txBody>
                  <a:tcPr marL="68580" marR="68580" marT="0" marB="0"/>
                </a:tc>
                <a:tc>
                  <a:txBody>
                    <a:bodyPr/>
                    <a:lstStyle/>
                    <a:p>
                      <a:pPr algn="ctr">
                        <a:lnSpc>
                          <a:spcPct val="115000"/>
                        </a:lnSpc>
                        <a:spcAft>
                          <a:spcPts val="0"/>
                        </a:spcAft>
                      </a:pPr>
                      <a:r>
                        <a:rPr lang="hr-HR" sz="1200"/>
                        <a:t>Crvenosmeđa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a:t>glukoza</a:t>
                      </a:r>
                      <a:endParaRPr lang="hr-HR" sz="1200">
                        <a:latin typeface="Times New Roman"/>
                        <a:ea typeface="Times New Roman"/>
                      </a:endParaRPr>
                    </a:p>
                  </a:txBody>
                  <a:tcPr marL="68580" marR="68580" marT="0" marB="0"/>
                </a:tc>
              </a:tr>
              <a:tr h="304233">
                <a:tc>
                  <a:txBody>
                    <a:bodyPr/>
                    <a:lstStyle/>
                    <a:p>
                      <a:pPr algn="ctr">
                        <a:lnSpc>
                          <a:spcPct val="115000"/>
                        </a:lnSpc>
                        <a:spcAft>
                          <a:spcPts val="0"/>
                        </a:spcAft>
                      </a:pPr>
                      <a:r>
                        <a:rPr lang="hr-HR" sz="1200"/>
                        <a:t>KRUMPIR</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Times New Roman"/>
                        <a:ea typeface="Times New Roman"/>
                      </a:endParaRPr>
                    </a:p>
                  </a:txBody>
                  <a:tcPr marL="68580" marR="68580" marT="0" marB="0"/>
                </a:tc>
                <a:tc>
                  <a:txBody>
                    <a:bodyPr/>
                    <a:lstStyle/>
                    <a:p>
                      <a:pPr algn="ctr">
                        <a:lnSpc>
                          <a:spcPct val="115000"/>
                        </a:lnSpc>
                        <a:spcAft>
                          <a:spcPts val="0"/>
                        </a:spcAft>
                      </a:pPr>
                      <a:r>
                        <a:rPr lang="hr-HR" sz="1200"/>
                        <a:t>+</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a:t>Tamno modra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a:t>Škrob</a:t>
                      </a:r>
                      <a:endParaRPr lang="hr-HR" sz="1200">
                        <a:latin typeface="Times New Roman"/>
                        <a:ea typeface="Times New Roman"/>
                      </a:endParaRPr>
                    </a:p>
                  </a:txBody>
                  <a:tcPr marL="68580" marR="68580" marT="0" marB="0"/>
                </a:tc>
              </a:tr>
              <a:tr h="242800">
                <a:tc>
                  <a:txBody>
                    <a:bodyPr/>
                    <a:lstStyle/>
                    <a:p>
                      <a:pPr algn="ctr">
                        <a:lnSpc>
                          <a:spcPct val="115000"/>
                        </a:lnSpc>
                        <a:spcAft>
                          <a:spcPts val="0"/>
                        </a:spcAft>
                      </a:pPr>
                      <a:r>
                        <a:rPr lang="hr-HR" sz="1200"/>
                        <a:t>BRAŠNO</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Times New Roman"/>
                        <a:ea typeface="Times New Roman"/>
                      </a:endParaRPr>
                    </a:p>
                  </a:txBody>
                  <a:tcPr marL="68580" marR="68580" marT="0" marB="0"/>
                </a:tc>
                <a:tc>
                  <a:txBody>
                    <a:bodyPr/>
                    <a:lstStyle/>
                    <a:p>
                      <a:pPr algn="ctr">
                        <a:lnSpc>
                          <a:spcPct val="115000"/>
                        </a:lnSpc>
                        <a:spcAft>
                          <a:spcPts val="0"/>
                        </a:spcAft>
                      </a:pPr>
                      <a:r>
                        <a:rPr lang="hr-HR" sz="1200"/>
                        <a:t>+</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a:t>Tamno modra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200" dirty="0"/>
                        <a:t>Škrob</a:t>
                      </a:r>
                      <a:endParaRPr lang="hr-HR" sz="1200" dirty="0">
                        <a:latin typeface="Times New Roman"/>
                        <a:ea typeface="Times New Roman"/>
                      </a:endParaRPr>
                    </a:p>
                  </a:txBody>
                  <a:tcPr marL="68580" marR="68580" marT="0" marB="0"/>
                </a:tc>
              </a:tr>
            </a:tbl>
          </a:graphicData>
        </a:graphic>
      </p:graphicFrame>
      <p:sp>
        <p:nvSpPr>
          <p:cNvPr id="1028" name="AutoShape 4" descr="data:image/jpeg;base64,/9j/4AAQSkZJRgABAQAAAQABAAD/2wCEAAkGBhQSERQUExQWFRUUFxgYGRgYFxgbHhoaGBgWGBsZGhcXGyYeGBojGhUYIC8gIycpLCwsGB4xNTAqNSYrLCkBCQoKDgwOGg8PGiwkHyQsLCwqLCkpLCwsLCwsKSwpLCksKSwpKSwsKSwsLCwsLCwsLCwsLCksLCwpLCwsLCwsKf/AABEIAJcBTQMBIgACEQEDEQH/xAAcAAACAgMBAQAAAAAAAAAAAAAFBgQHAAIDAQj/xABAEAACAQIEBAQDBgQFAwQDAAABAhEAAwQSITEFBkFREyJhcTKBkQcjQlKhsRTB0fBicpLh8RUzUxaCssIXJEP/xAAaAQADAQEBAQAAAAAAAAAAAAACAwQBBQAG/8QAKhEAAgICAgEEAQQCAwAAAAAAAAECEQMhEjEEEyJBUYEFMmFxFKFCkbH/2gAMAwEAAhEDEQA/AKkG9dBXMCuwpI0wV6Kya3QVjNMUV1W3XbA4F7rZbaliTpH8zsKsjhf2WoEHj3W8Q6xaiBPST8VIzZ44VykHDG5vRW9qzJgSSekTPypg4LylevuFVT66berE7fvVocD5Dt28wULkP4gPP8ydvlTdgOFoq5QiqF0GUb+p9TUq8l5X7Bkko9ity9yVYwqKQoN0jVm1mPyzsPWt+auWkxtgq0C4sm2/Zugbup7UT4jhIuZ1Yyoj0jc70J5k5gWwgO5aIHUz37VyXLIstx7KYx5KilrGDZmKxBBIb0I0qU+HC6dANTR7EsM1x4AZ2LH3NDsWvmAVhIyx6HWu16jkAsfEM8KuOSoXMM4Eaaz8+kVE5rsZb6hRO/1gjY9Qa68r4tnxFvxDJzb+uuntpXbmEFrrNEafTWp0uMx8ujlg+Ilbll3ghGDTsSD5SCOkUX4tYjEKD3yx0BGu9L9gawx02ncCBI9KbOMW/Fw9m9PmAAfv5TG/evTW7PLoSsZbyXUMElXI1iDBPxHrVnYPHgph21+Fd+okhtPTSq647YCgsNQtwH6mnLhuKP8ADWoiVOh7gnatyO4oGKtka9ZWzxBhut4MBoDGfb6VOsrAJk6HoNQfYVx41ZDKj7sl0HQjY9jRFIuJ4oyhvhYHTUaZgRoR60mcr6D6CGFuhUIuHzkCR+UCWgxUE4pWGpMNqpAMwdgQdtooXfJSUB8zaddjv+gED3rcYqVAmMsgzptqNTSpyYcI7O5v7MAANf06+lRMTxpLKEtocpI+nWdhPWsv3wup8wGyjSSwG9VvzpzCLl5lQzMK0HQZfwjvXsOD1pb6My5vTib4/mRWZ3b4nMkDpB0HpFNWDxilAx26/wC1VOV/v+tWDyyTdsWzO2h9SNBXSz4E4pEvjZ3sO/8AqK9tahBtmIlj9dBWn8beY5jduE+jsP0GlScNw7U6z8qmjDEfhmRH160j/HhHpDvWIqcdxSaePcj1M/uDUe/zFfuRNwwD0AE+8QSKkcTbKoUgho6g7UJCRvWxxW3yNnkVXFK/6NrjZmJgCSTAkAT2H9a8FGOA8FF7ViQumgpns8rYc6ZD75jNT+R+rePglwdivTaVsQQK9Apn41yYbSl7RLqN1I8wHoRvS2avweTjzx5Y2KNa2isy1tTzGaZK9AravctajDBW+WvFFexWmWYayva1IrTCpwtbEVlYXijEHa1YJ9B1JqfgMKJEDNr12+QqHhVz6k5gDEUwYVgonrtHb1rzF3sL4K4VVUAAYncdB7dKe+S7zPaczKB8qfISxn3NVwuKy22I+JoANWjyhYC4KwB1BPzLGa5f6o6wflFHip+oHrN3KrRG3XbpvXtvjqKciqzaTIEjXYeu1bWXVdW269ajYzh6KPGUQUMSTAKkQflruI2rl+PzSuLKZ8W6YJ4hxUqrXC4IzMrADoAdI/C3SkLiOK8S9bkdBpvAA0FFeb8SrXEURmeDcAYeYGIJI3Edf3oBir4F5WOgzQfbaqscK2UI6YnXeuC4di3y7Dp1ohibMadddq0tWxudxVClox9kbhOIKOmbYXBr86P8asTdZonMD+2hoLdtHUD31/lRYcRzspbSVH1Aj6V5uwn0L+IBABH4TseukTTRwXGFrN1GHlIDLpsw0P1FAruWWBmNdoJ79dqmcM8swcyxoe//ADWTejErInHEBts3RYP0OtH+ApmwtoESZdhHvof02oRftZrLjY6x86J8BuhLNoH8p3kbydaXOXtVHoqmErUfw4UmGIaR0E7T66Vvc4rCqLQXLAzsRs0a+QjQT3ofxbFwMk6EDYnYb9N560FucUUki7cCEjdjE6xrA1oEm+jdBTiPFArCSSW0MFQNf5Co+NZVzFz5Imeh/rS3xDiaoSujR2AgfPcn0FBMViXvEZ2ItrspaqIePewJ5uOkEeN84X7kiyClseXNALbRv60vYHhTEglZDab9f3o9wvhXjkqM5Jglk1hVn8IESe5Ip54By4lvIuYZVIBbLrqes9da6KioR0c+Tc3cmKvCOTsyqCmo9Dr6etO/BORTaYFCAjDzJA36QTqBTfwXAJCgjUEnYd4BHuKNYrAAwQNugrKtWYnxYFwfBFBkgQdPT3jvRizwlBGgqQLcCe281Ft44W/IxzNuAN4Ouorz4x3M85SfRx5gwtrwSbqKwUEglMwXuYGvSqhNsMGOwEaD1OgH+9WfzDj7b23RrqW/L11I+QO1VWfEtF9RctsBlcSJht4Pek5ckZpqBZ42Cb3TGLgWJy6U5cLxAmTqKrPhuMmYoxyzxS7Jzrl1IiZn1r5fyvEpvL8rZbNcvayyMTiAYiqy5iwAtYh1X4WhlHYNuPkad7GJ0pN5pxIfEmNcoC6emtb+kZ8ufy5ylpNfHV6IXj4aA4E1lbAVvbtljABJ7ASfkK+tAZzAr2vch1029ak4bhl25OS2zECYXXTv/tRUwbRGWt4rUoQSCCCDBEHQjoRuCK2rTDyKytjXlePFQtdqNcvnpXI3CTXlNokYU4HjArFSYn9TrR3CtLGemsUmzRbgOJAeHO+grJL5MQ1Xnm4oGwk/SrW5IuzgkEyUd1PtOYfoaqHEW8rI0nUEVYf2ccQkvZOzDMvuuh/SK5nnpywvRRgdTHzcR8qH469dC6pnWCrBTqUIgeU6SN/lU63oYrni30Ir5/HlcVo6LgmyueMWxbunaSIAygEL20pb4m0ifSjfMl375qUOYsZlTIPicfRf+a7fjxcqbAyyUEG+VONjEZrDTnQHK0CCB6zuKL27PxDqKQOVGNvFWzJGsaAnt0FW1/0hrmqo4J9CPXWm5sahL2g4crlGpdgLE7AnrvUZW09tqaf/AEa7KPEuW0J6Esfke1COKcpYrDguyFrY/EhzwO5G4FKjFsPmumDCTJnY124deZTA/F0PWo9tGukW7QNx3gCI+ck/CB3pn4RybcClr7+FrkAG5J6z1EV6UdBxml2QL9xRqAC2hiYHzNeYnmFQDmVdBurT6ZRUjivI92Jw91XkxluTaY9PKYg7fOkLF2L38R/DOjJdchMr6RJBmdisSQR2r2LGpuxc8iSJF/mS65IB06kzMdPkK44bh92+WWzbN5lUsSASVUHfU5Rr317TU7CcCW9ft4ey4Fu47k3H1ZltaO/WDoyqDoas3l1V4ejWRmKMrXUzIrG4CfxsmoYfDtVi4wRNKTfQh/8A4rvBlN27b+IG4mYsyAlRIhQHbXXtTvY+yjAw4XOYYjN5cyFTsunmUg9ewrfC8xIrqpthndjkCq8AhguXMdJyxv8AOjGGZlQvdV4OdSpGZwskZSFEOBrtrtXuTAaEi3yAbAlzZ8rgBkdlc66RGU6qdQD0qVhfFw9wFC19ABmtuYfvNp2Hm75X3j4qf73hPbW26llMLBQgmB0nYxB07VAxWDFu2iFGZCxUE7pAOobUkH170jIpxXKL/ASalpo7cI4gt2yt2zcJUidQRsdVZd0boR0NHbN/MAYielIHDrhwmNAXL4WNgFSdry7ExsbiZh7qO9FMVx1bJDJ8LFjBYaZdTp6RtvVOLJyipIVKO6CXOXMwwVjPGZ2lUXoWidfQUtclcbTEMVLTe+JmMQxPQdYFJvPXNYxXhZZAUMYPSfX5UC5a4qLGJS42uUyNeu37UvPj9ZUyzFhSg/tj39rWNNk20QDXzExqSZEH/DSPgOOHOmfVUiVJ3WZIjpT/AM6Y3DcQwX8QqFmssAwaQVB6kDcdqUMPy/Z8MXnxFtAZm2JzgjSMpGoPejhVVEs8aWTit0uvyTudLa4TEZ7Yi0ypcUf4GG3yNb8s8a8e5lVWJ3MDaY3boKA8w8UOIUiSTlW2oPRRsPrrTPyfh1w9sIo7SfzHqag89R4SlW2OlGcZRTfwPC4ZimUNkPeJ/wCaAY3lK6oLIwudSAMrH16zTHhHo14C5JGhr5jwM3lQlN46pbafz/RDnlT2VKykb/36R3rphrbl4tAl94Ueb9Kdcdy7bvXs5YhSPMF3LDYzsNN6LYLDW7S5bKqPbv3J619SvOTimlt/6JpC3g+S7txQbpW2T2Et8+lNHBuCJhwckyRBJ3/TatWRiJuPp1AMD9NTWmJ40qCFBPTbT313pb8t9yYvg3pEjE8CsXCzPaRmbdo1PTel/jfJSZc1iEIBJUk5THbeDQ69zHdtrcDXi2ZmKnyiAdhHSKE3eYr7GVdgOp71uPLOcqhf5C4OPbIE17XhOvvWTXWT+zClAK2ivAa3Ap5KeZK2t2iTpXexhSfaimHtwNABS3IOML7IiYm8gAPmHY6/tTnyzxwyrIYuIQcvsf1BFL62j2rhj0KQ6HKw10/vWlyXJUw+HHaPojhnE0xFsXU6xK/lbqK0x50OsVRXAftJxGGbOqqZ3XowHoOvrTonPN7EJ96iWywlUST5T1JJr5/P+m5FK10W4Myk6NMfgRcusS3l7Dr7mst4ayugtrO8gCSfeoRxpJgdRpR7h6KirKsboMlpUqJ2Eb6V0UuEasom19E3hvAxpcykroWWArR+YHqPamJ+KrkVVLE5ZUzp89NqC8MxrWsRLsddGB/FrEa7VMxWFFu4yqNM2Zf8r7AexFKWR0J43LZJfB5wC5LN1M/pFc+JcTOFts5ZgoGg3PoNdNalC6FWD0/vpSrz7jR4BtnQudPqNxXoyjYVXs7cv8QUWmxPhKpxNy3JnKcrZv1ldSKb8Ncbw8uYudAdZBkSQOxGgj3oEvAR4GEQhcisCRrMqjgDf4QTNNa3FtAKq6mfKgG4EmY2PvVM0uJE23KyFiMMUA2kZd9pmTP06Uq854RcRbJyffWgHttuA35c2+Uxr7CnPGX1dQzAiDOvftFLXHbqtbZ10KCR02O3pNSOXGSopguS2LXIJBwNwAhLl11t6As2VAfJB6lmLCD70d4vwycPbRAX8KUF0qhWFughXZWkEE7dxJoJ9mfGcuGv5lXJYxFwvCy4W8hyup3IzrlgdD6Ufwd5Fsu2HlWa03iCGABbSUQeTODv3iavbabv5Jb+jzltj4llEu2wbZvsySyl7j6DKu0KB10o3wnDul3PcvHKyypbLo7NDpB0X4RtvS5wfhtu6PGyXU8Mx+YAroSChzCT5pg0WwfF18ZhJu51CsVTNnKZgM6HVdJOYQDWKVBN9jHiEnKwKtBz5SSQY0BVp8ra+2tBubrhNl7uYqllVLpJDanoRImCBXZeFQwa1bAtw2nmIIHQJoAxjQk1Jc2v4d2ywrIAwYElQIAzIe3UUS3p9C/27Qh89F1sW2hkY2luKGKgrcssHADAQzEEg+gpI47zm19i1pcoMlipy6tqfK06wTtVk8ytaWyyFgQlxTb/AMOYMGAJ+IZRM+tU5fwtpLOHfLJdPNqdG1IPrKkR7UvxZUmv5DyRbpkW7xbMQdukfKvWxU6Vwa0l1tDlY7Tsff8AL71DuWXtsQytK76fz7VZxvZ6GWUFT6GPhfMt3DrcVDK3RDBtQR7VEfip6mTQM4vffSuecms9Md/mOPQxYDGm5eRfmfkNqsvhY2+Qqm+F4kW7qsdgdfnVm4bjY8OfT+4qDzccnSiO8fyOabk9lh4fiSWwJMnt1qUuNZt9B0UfzpM5dw7vDsJnXXtTZhryzlXzHsoJ/XauJKEYPrZ7JLlsnh/zH5V1bHQNNB3NaWOHXDsAk9TqfpUu3wJJm4TcPZtv9I0rYxySf0hLlCIAv8YDHLbDXn7ICR8zsK4/9Dxl/wCILaX/ABHX/Suv1NO9myqiFAA7AR+1aYnHJbEk/ICT8gKtx+NCKtv8sU8zeooV7X2fL+K63/tUD9TJrpf+z+1Hldwe5g/pAoje5rtr+Fh7iP0pd4h9ogGiiCToBqT8qpWStQdg+99gDjHCGw1zI0GdQwESPaoM134hxR775rhk7R0A9KjTXQxXXu7NKcVSaK4XgpInc9veoGGMOvuKdeG3ANOvfrTZyoXhgp2CcLgIFGsFwfNExNeCyA51gGiK44II0nr6/Kk8rLYxpUdhwdNYGxAJOgoFzZg0W0WHTTapeP5myA5pHqdJ/Tak3jHGnxB65fejjbYvK4xjS7NuAcOLtnI0U6ep/nTTaWNR0Ee3pUfhmH8NFXsP1O9TsPak+goZPkw8UVCIV4Fw5nMx5RvTR/CjNMDXWoPJOKW4Lts7qQw/ynT96MXbBkrOo1BPSK5uaT5Oxqlsh47DiEJEalJjc/EpM6+lFsHetm2FLAskjWdPSSdhUe1hPEJtvcB8QFQJmDurA9a34ZwHOv8A3EzIYIK75ZB+dJNk67JNwE6geXuIiPrVccfxXj4lUmSbiqI231P6U/cR4TaW2wF24RH5go06GKQ+FBf4ywEXZ5+k60zBFbkZKWqRZXEcQ33aWwwZdRlEmZA0B9DRXg9vLbzEMCdSp98uvr1pbtcUHiNm1IBywCNNomddRXTGcxFs6idAJytB+Q3B2mq27RD8hDi3EAFBZ1EEz+LWdAY1BgiknmDE3PDvOg0tqWOugWRr761rxPiRaVAGfQTI31mOsmpi3FS21nOCSCHYro5I2A3CjUe80nirsrj1RWfJ3MpwmKMtFu6Qlw6xlzAye4BJq3hgzfwwSwPJcEooH4w5i7nOvhlQJb5GqE4nZ8O9cQa5WIB/b+/SjvK3Pd7CELJuWgCMhYiARsr/AIROsbV0J4+VNHPUq9rLX4PbVCmZghsPczhbqg5QCrECJeDqAelGjhCpU2rrOQpuWtgJIhtRoyHWAQSNarrhfP2He66MFt272jNcUkqrSSAbfZogkbTNM1jmnDW7hNnHYZVL6+JbclTHm8OFAIOkNp13NJ4v6Ga+xqwGNui4VxCWhcYBh55C7qAFknoOg61O4jfbJ5wkhfMsSjiPOIgkROxpI4x9pOCuWoLXWuEZWyWVDaGV89yAB/XpSvxr7QsRdS3btMtpc8LcZ1NyCAgDKmk6nWtkm1Ri7sk/aBxlWSzhrS5cQwJyhcuRXAhm2jyzpAilC/kupiEWSFWwLcdrTZWb3KA1P41Y/hbt9Xz4i6GC3r4cyCRmK5cu2mvtQm0huQ6pILuGCgCTlnUAyZE7UWOPFaKOCl2DUwLEKFlixEQpO8kbbyusehru73DIVzlAJAMAlVgHyydddj2oldzAW9fIoBAUymRmIk3V1WNFhvNrXO6oVjaNtDctOci+HmLBwIVmBBK+YEHWn2bwXwZgf4e8TavqIHw30GV1/wATJs6ToQYPrQri3CjYueGwBjVWGzofhdfTrHrUxlUFVJzFCc6sMhXKYyZp851Bj0qdjwbmBKOJu4VlZTGvhXB5gT2HxR3NZexGTHatfAAwnDmvMAoGpifrrVlcvcqYe0v3qPfcAbuyqPYLBj50h8Gx3ghXKkkkn0jaKsPA8bt3AN19GEEfpUPmSmlUej2FRqxn4UmHA89gL2Aa5GnfM2tM+H4hZUQoyiNlpCt4sdDUm3xGNJFclRY1lhYfiCNsSPcV2e8Ngwn1BpDsccjqaIW+atNTTULcQ9jr7rH3iS0wC2SY6CZk0t8bxuIQT4FwjuozD6qTU4czIfig+4B/euqcVt3IKMyR/wCNsv6bGl8cd27Gxco9FcYq7cvHzPA2hd/mZ0rTDYJbc5Rqd2Jkn5/0qxMdgMNdU+NBcf8A9QoVh2kKfN/OkviGBNpgJDKZysBAIB7dCO1dXx8mN6iA7e2RCayvDWs1cYVLFF8JxzKIYfMa/pQzwzW/h0TVk8ZSi9Bm7zEDAUEk6DSKZ+BcO8oZxmc6zSRw8L4qSPxCasLDfCIMDvSclLSL8Dc/cw3hHUgg5TOuonSkvm/glufFtKEIYZlUaEd42B9qZBdIWYkdTQDjGILQO29BG70HkSaMsAFQykanv0/rXW5fyiB0/s0pW+Im2zW4JBMiJJE+1Sr/ABkdTl9DofoaLjJMQsqYUwPH2w19bq9DDD8ykiRVmLxFbuS4jypA1HWqPxONB03P86k8F4piUb7gudjlUFhrtpFKzeP6is9HOlL7Lbw18JcViYKOpjpv/wA1KfHwWIbKDdYH2MkCkoXeJMoZsFeHdssT/qM0dwfBsXdQE2hbO5zMMzHvAkCKhlj4KpNf9layKbtErjXFkyFVkk9zp9KTW4n4V61c8oysCd+unSpXMGGv2W+9RlB66kH50s4y8I3B+fz3qrDjVCcsi1sXxVWUEjViMjfmCwIk7HMSY9KBcSxcCCSWU9PX/FSrw7jAu2WtM4VkKxPUHRWB/Op0ntTLhXDo+ysrDNvB02g7Vs1wEwqWjS5xbw7YCiXaek5Z6lu/9ajYviVtVktKqsab5tZn5n9658SxVrwiNTdLAAzvpGg+de8D5KTFFwzs14KXWyWAFwKdpHwt1Hesxpdg5Z8dCknC3vsxVGYTJyqSRr1j06VJ4pyo6n7pTcEAyFA67Gdj6Uyv90rKcoV9LdlCQB3LsYJM76VE4fYuXrotOFQnzKAmYKg6wwg69dZp6yvsibEfE4dkMMCp7MCKK4LhblJYAA7dz7/yp3uYMX1No21zrnFs5WTxfD1ym2dA2hOUGIMiDXXB4AsEAUp4gzAsOhAAC6R869PO0lodgjGT2KuD5dd2UBQJMAtqZOmgpmwGPsYZglu9athfLcZg9xmOxhB5VHQaTUjh9s28dhT4b5VvKXJB8oGhzdiT0qHe5evrcuKiFQLrSSACy521DN01qeU7VyZdGKi9In8V5bGMVr9q4rXX8pdCbau5hct1G+BjIAceUk60m4fAtacl8+a3d8NlUqssFKMoYiAwEGeoqw+FcEvYdXvOyxA0BZvKwZSGJ8rEOUYH0pM54xKLjcYotqcxUZ8zjLcyorkAeWcxIM0zxsl3G7R5rdkOzbdUW2PEl4uMhK+HctpMkMvt2rtexaMzKXd7jNbcEgj4gENu5oCMqx5hvNQHDfdAK7ZA9vKgBBQHNow1M5jO0VHxmG1twyg3QrA5mGUa+Vp7ERNWI3nSskYwM4usQpW2VUIZBKDRURo+IamdyN6HXsUFk22YqZ0JmWIAgnqANK1OLurMHL4Q2zSGJMTp8RM9aHG+T0iARp61tE2SafQ18nN4kwFJX8J7HcinywgIEj5VTmBxjWbgZSVYbDuPWrB4Tzej+V4V9JBMTXO8rDJvlHoyE9UMt3gCtspBPVWIP1GlQr/Aby/BdcelxQ4+oE/rU3AcXymUbbpuPpR/B84qPjtg+39DpUFyToYIly1jE6W3HuQfpXW3i3Cy+jDpqfpVmWOasGw88L/mT+gohasYG8JAsNPbL/zVEPd8L/wByrsqi1izBYggDqG/l3rLfEuoYj3kftVqXuRsE8/crr2JH7GoF/7McKfgNy3/AJW/rRvCl2v9meoirOYOI4q4UVJ8M5ZI01mZJ3IiiYxea2izJRm/Uan604Xvs0IByX57ZkH6lf6Uq8T4BcwzkOkToHAOVvY9/em41FtfwFaZEzV5XhNc81WmCCyVEdtamXBUNkg0diX0eI8EEdDNWBwzEC5bzDYjUUgKtT+HcSe0fKdDuP50uavofhyKHY9veIUj6UGuYN71zKglupOwHcntXvC8a2KcIgIYfEW+FR1JNWRy3y4oA08uh1GtxuhPZfSpZTcBmTIq0CeVvs/QAMRJbQk6Fo/YVM459nwIm2gcGUZCJJB18rHUERvNPq+WY6GBA69ojb1qPxHiS2kLFgI0BJnbU7a6xFQS8iSlaZNHHfZQF7kR2uhbPwFtc0TbHefxbehqxOGYFMFYFqxIYkkt1J6kn9h0ong74ZXu5VXxCTAAjzekb+tcrmG80jY/vTc+Wc0kU+PjSdk3AWC8ZiWbuf8AmmPB8O0H960K4asR9P7/AL61KucVkZUbQDMRGpjce1TQiruQ/K29RJPE+E27qlHgg1UHNP2VuLn3BXU7Fo076bRVrWkJgk7awPWK1/g4uMT+I6E67/yo4ZZxtxQHBdSZTdv7GMWQIexPYFp+uWs4lw3iGFXLdCKu3iZZBAEDzCZNXrYsQP5RXt7CI4KsAwbQgiR8x2qj/JyVckmJcIp6PnXDEK3ieZmEwW6HyjbYRr3o7w3GPhWtYi5cGVILyk+YzqGA0MGB3k0a58+z5rKPdwylrcSbQ3tgayn5lPUdKA8wY/Itq3Ctb8K2yjozkfEp7qIWD+ZqpjJTpokyKjfmbAtcxFwWSG8eCmxKhyIVfmZmmbG4A4a5dRGU+D/D2oaZZ7wGYq0+VZIJOwnal3lvjQA8a5bk4fSeqg9R1IBJOXpJqfjsc91kVbmYE3XulWAcEiEtDNroVXUHpQb6FUDOI2Uw6uUa8rplKIWFz/8AYttAe3dO6t1UAzRHjGPuE4PK6W0FjJJkaqwmY7aUGscKxT4pc111W08I7P8ADk/Giknzb67a05PwizxDDYcBhYvec2QCB46KxUFgR8ZVQfWT8jyVSt2MwfusjYniCugvESD5XKtoHGpGv5okUbxdsIFdbq2zcXNmKhg2gkgkabjrSeMAgNy2zXfNK3FdQkDSMyxOkaH160zcNuM+FDAk2YZPC8PZVzAtrq0wuUjaoZxVWjrqT0TeF2/4pXy3ReVLtpHJWFC5g7BdfMxhdSetVlj+D45ruIvGxctJdvXGLXRC+V2uBCW2kqOkHvTvyjxNMOq4Q5jcueJffTb4QgaOpUTFPeLwdi5h1XFw1sMjnMTGecwB7ieh0qzBxg6RJmk7Pny1wjE3LLYvw3NhczO6Qi5njYESRJUHTSgzoRA8vlOYqxGpjX5elfTONwlu4XRrhazdt+ELQtwi6HUOBof6Cq+tcjYewPDS6r3zvcu3Et3AOmQOGgR1jp0qv1F0KUnRUTYZmg5DEwPLG+sRpJqLcQqQDp0PuP1p/wCZuSMfbUlGv4iz8Zlw2QzuYYhpGxH0FKa8NZz8OsxlEgz3b/emckCQ7GELt3295OwGtcuJjLeK/lgGO8UYa8mFGkPe1gbhPU929KC4exmcdSdT/v6615fYuW3Qe4Ri7qgeY/Oj1jjRG8ioWGwoVRO9dTb6VHJRlLofHSom/wDWux9tK3fiysIMH0ig+It9AK9wWElvNqOx6+lD6UWwmFcNxprWttmSNdCR+gNdrn2i30Gbx7skjUN/9WEGox4XbP4Y9iRXNuB2z1b6g/uKZ6UTLYw8O+1HEf8AmLifxoh/+IFFbv2lJfRrNyxnzCPJ+/pBpKt8Etr0J+f8gKn27YUQBA7CsfjRbszZ1B/vvWTXOa2zVQaJGWub2ZqSa0NELIosV0sYVmYKgzMxhR3J2FbkxTzyLyoSPEuAhn+WVT+Ef4n6noKXkmoK2C9BrknldVUE6oDqdvEca6Dqq9D21qw7YyR0IGo7dANq4YOyF2+G3Ayrv6L/AFrpiLuXeCZ7lZc7KOmg7zXEy5nLoZjhW2ZiMT4a7g5QNiNWYxsD+tIvH+JG65kkohyDaJEZyCdQdt/WifMvFYYIGLkHWYg3DooAjp3mkzmDiHhWxbXVjp7v79QCd+s+lewYm3bHSfFfyMXCcablok/+QqNIgKBpp2o/hwoUep16/OKr3lbGthQVueYO2Z/8LRHl7+tN6YoOAUYEdx/elHmuM2/gpxxqOw5js1uyGt5T5hOh0Xr86g4Npggqragkhup+EjbUftUe9xEeHBO+hjv0r2zigNZ3C99fSsUk0mYtdjNgwNQI/n1E/OKziWJKCQNY016dTHpULh+LzFQRHbzDWCSBO5GtdeM4nWDGXLuY6SfeipcdC/8AlsjWceztE79aJ28UQNemuu/tQyw4mQADABA6H09KJBDuKmUX8D5qLRGu4+4x0Mekf2aT+ZOSnKNcwxXMAT4LCVO5OQbq25gb04XkFv8AvrUJsezNEewG51H6UUJvG7BlCMo1Wik8DxFhLMInNIA8rA+VlI+UVLt4xVJYEL7gyPZ1JBEaSwmKkY7lPPiL6L5W8ZxvoJYk6HTY0Sw3K65gbv3NoTlUIWYwYDERHmrrPJDtnM9Jt0QcNiTcVkRkS0whyinzzuuf8K0WKOlpLf3VxEOZAyMch3lCYKmeoohguBpatu4YXLSWiCwUjzhoylD8JOYRUaxgRbLW8uYWxmuM3mJIGdgoOirOg66VPKfJ6+CiEOCIdvH4nF4q3ZL2y1yCz5NkUSWZpOaAOp7UVwfEXZmspndACERT8ZE6kD8J30+dQuCWLrBbxtIlp5FwBvvCjSDp81MDeK62rdu3bjxgFvXvDD5HbNbtqHKQNp0me1eklJ0MUnEl8N4P4NxsRfXwr0DNLNCK3lGZfhEjYDQVZF1BbVgDq5EKdOkZV/0zFVzcwwbCqiuzob2YECAPNMFT0nSmrjONL2gyEK9sBtQWGX4XGUGGIG3vWuXyKas62bJVL2dsRfUOpyl87rEGMgVMq+us0H+0Pg91w3gwrKVa22VSxmcyB2Hwt+U7kCu78zILaPBFwHIJYKSvXy7OPSetMNrjqkIt0C2xAIlcwYafCe89KbCae32LaaK6scAb+FtXsMb6PiEZmUOcltgAwhG0XzAj5mhePw6m0RixatmADds3crf+5BoasPmPh2fJnuFVm7CzBc3BlBOo2Go9aqfmn+Hwr+E2FZgYKuX+KDEqR0nSKbGTk9APWxR4xw3wHyzmBEqw2ZTsfeu/LuCzvPSdfbc/pRrmHgBW1hrWVlYuxVWILJbdLbspI6KxNT+F4NsOfuz5spWddAY1kek02c0lR6ELdnMICxIOnSe1S8Dgwza7bk/3tW9m2F1JYAbsNdevlO/1ovhsCoR2Vg4X4iCQRIkhlO3l7TSdDXYucSQZ2y7CY9ahvishA9KZbPD1AzHSZJ077fIVX/EceWu3D0JI+Qo8btmSlQeHFKkWeI5jSxhbLNTFgMLlFPoyMrCds1tXNa9mhDNxW2audZRUbQpGtG0r0mu2AwXitrIQQXI7Toq92Pb3oXJR2xMnQY5P5cN+6rssoD5R0Yj8R9B/OriwWF8HSD5YO27N8JjrJ/ahnLXCxZtAFQIALDcKOi+50mjysUXUDQ6iTGcjRQSDliuF5WdydIPHD5Z0IAjrB9dWbc7dKFcUx4RSQepVe2YiWYa7AaT3qVicaFU+YEiRuPiPXUAiNj2pG5h4p4rlAYtqACRMkbxHr3qfHByZRVKyJj+ID/uRAAItr19yT8TE/ShdrCszZ3+Lp2VdNB3967eHmYsfkOgHQR3rMTiAogHWupFUqRRiw0+Uja+yqPWl7G8Za0cyOVPof5bH51y4pxnL1k9BS+6M5ltSTFU48Sr3AZ86Xtj2PPBOY7922WcKwLaaZTHfSjuD5ghwtxcobQEnQH1PShPDsP4aKumiqK84ldlYqdwjN0kUenUVfY74bFhdwvWNdR6fOpV5ge0adOnafnVb8M5odXW04zCNCNwPUfipqs8YW4As66abfvSXjcOydq+hkS5AGu2nv60ZweKDLFKJxsASakYPivQEft+9T7Ww4qxsNkNAbb0/atms27Y8iAEjfr9aE2eKxvUPmDmhbFprh1yjyr1LdBQJt+1LbAlD7eiuOYePBeJYlVUf94gMrQdAJmZBEg9KNcO4xOHVLqXbuTMVuW4zQTJUq3xLO3tVbYm4z3GdvidixPq2Yn/5U0YbjVoIjrf8K4irKsGmRpoQCGTtMGurkw+1JEalvY+ct4i1es7G0GYEA6lsrbOTvMDQVMucGN171pyUVhLNbgFg5MGTttEUpcH4u2zIwAl85UKuo/KdQJ796Yy95rrPbK5hZVQG1DA65dOobWa5s4yjJp6+im00KvFrz2rzYdG8qZSWOnlI0GmhOmtdLTG5YtKCqmzceRPxBkyqfkai/wAR4gu+IQ1y2ct2AQATJAE+x1oLwt7oxCPqbIuDNB1y+saxV8Id/AluiwQVAsjdfFM9tFk/rtRi1ZZ4ZcqBZLs2ykbDKfiDqaE8N8DS4bhyOZzkk7/kB1H71L4rzULQyWjbsIok3cQczb/htT+p+lZHHfYLkEv+iYd0ecOxSD945yIJ6oPi3PapXD+N4ZGgupdVAk65QBAAQfDSfiuKoZd3u4nyhjDXF0GsiCBlrfgnMuHMNZw5tteuBB0Z2MGRIJZfUHSj/pdGV9h/mjjtlbbC5h2xE2zdKsN0WD+L4ROwiqz4nztbxF9bljBA3lQImfVLQG0J8Kweppo5/wCY7tkW7djKl9y73IhiFXyhSWnQtPlpdwGEv3fvcU+ZpkKFVVGm5VQJYjadBRxyKEeUgHFt6OiWmMG43iXNcznqW1Yx0GbT2qWljtOp/fp7Vsi66bDapKXgq5/9PqdqinNt2URSRwu4caj8KCT79veuuGw0LMwWMk9tJie0wK533KqoiSTrPUneud1M7rJJQkFusAnYfLShthM95h4vkwep81zRT6dgOx61XmF4dOp/uacudIfEi2BpaRdOzHzH9DQ2zh4rq4L4Kydq3s54TCACKI2kitUt11mmnqR7NZNa14TW0EbE15XgNZNaeFJVJYKu7EAe5p45N4apu6apYIGo+O63U+g6dtaysqTynUdCV+5Fn2RlIXqCQPVzrOnQDv61mIxGTqOw3B6y+mmnQRWVlfNW7LkldCjx7j24UEiAFaRsekd2O7Gg+HwBb4t9/p/SsrK6eNcYqh+GKlJtkXHv4YgdddqUeMcZgwvxGsrK6WGKZnkzcVoEWrXVtT3olwmzmvoOkz/prKynz/ayHCryKx28HTpQXH3on0rKyo8e2dnIDuXPPfuv+UBR76zTBxK3ABGhUyDWVlHPeRolw7xHJObVJyXAQ/cag/0ra3xqDof0Ov1rKygliiiVyabJuE5ge5cW1b8ztqBMDYzJOwHpW/NHALqotx7oeCoZYICl82WO/wAJrysoYxUZqjXJ0Kd/CaVnCcCXckmEtkFjuf8AKBtr3rKyrpftZM1sd+HcAtnE28wZluWQ7BokeLmUCV3jejj8EfCG2VbPbCqszBBC6yOo0P1r2sri5pNyplSSFjEW1xC3rwkNeAYjocsRProa0TEIbA8ogdYjX0617WU5NgfJJwbWThbl18McQMPcBdM4UqtxfK6ltCAwIKzPWifC7lrGW2cYIBbYM+K1s+ULMDLJPtWVlW8VwTEW7IuF5ga6BGC8m0u1vLEZYhTmiB2Ne3ONLaJuZFtKqGXtiGjbKgE5ffTesrKxhfAF4JhXxVxsXd0VoFpJmFG39nfrRq5roNBWVlc/LJvLTHRWja1hZgCNf+K4fHd0+FCQB6KILe8navaygWwjriVBuelsKPmwn57VE4ddyklgfx5oIAGVZ0H6frWVlHj26ZkgExLsXbdjJ+ZmuoFZWV2F0JZtNezXlZWnjVzXk1lZRo8eTXk1lZWn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1029" name="Picture 5" descr="C:\Users\Josip\Desktop\DASDSA.jpg"/>
          <p:cNvPicPr>
            <a:picLocks noChangeAspect="1" noChangeArrowheads="1"/>
          </p:cNvPicPr>
          <p:nvPr/>
        </p:nvPicPr>
        <p:blipFill>
          <a:blip r:embed="rId2"/>
          <a:srcRect/>
          <a:stretch>
            <a:fillRect/>
          </a:stretch>
        </p:blipFill>
        <p:spPr bwMode="auto">
          <a:xfrm>
            <a:off x="0" y="4643446"/>
            <a:ext cx="4000496" cy="1438275"/>
          </a:xfrm>
          <a:prstGeom prst="rect">
            <a:avLst/>
          </a:prstGeom>
          <a:ln>
            <a:noFill/>
          </a:ln>
          <a:effectLst>
            <a:softEdge rad="112500"/>
          </a:effectLst>
        </p:spPr>
      </p:pic>
      <p:pic>
        <p:nvPicPr>
          <p:cNvPr id="10" name="Slika 2" descr="G:\PROJEKT ŠTO JEDEMO\slike-projekt što jedemo\PA140578.JPG"/>
          <p:cNvPicPr/>
          <p:nvPr/>
        </p:nvPicPr>
        <p:blipFill>
          <a:blip r:embed="rId3" cstate="print"/>
          <a:srcRect/>
          <a:stretch>
            <a:fillRect/>
          </a:stretch>
        </p:blipFill>
        <p:spPr bwMode="auto">
          <a:xfrm>
            <a:off x="3929058" y="4643446"/>
            <a:ext cx="3714776" cy="1428760"/>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checkerboard(across)">
                                      <p:cBhvr>
                                        <p:cTn id="12" dur="500"/>
                                        <p:tgtEl>
                                          <p:spTgt spid="102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checkerboard(across)">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85728"/>
            <a:ext cx="7086600" cy="990600"/>
          </a:xfrm>
        </p:spPr>
        <p:txBody>
          <a:bodyPr/>
          <a:lstStyle/>
          <a:p>
            <a:r>
              <a:rPr lang="hr-HR" sz="20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2.SKUPINA:Dokazivanje BJELANČEVINA u namirnicama biuret-reakcijom</a:t>
            </a:r>
            <a:r>
              <a:rPr lang="hr-H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hr-H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hr-H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3" name="Table 2"/>
          <p:cNvGraphicFramePr>
            <a:graphicFrameLocks noGrp="1"/>
          </p:cNvGraphicFramePr>
          <p:nvPr/>
        </p:nvGraphicFramePr>
        <p:xfrm>
          <a:off x="142844" y="1071546"/>
          <a:ext cx="7429616" cy="2643206"/>
        </p:xfrm>
        <a:graphic>
          <a:graphicData uri="http://schemas.openxmlformats.org/drawingml/2006/table">
            <a:tbl>
              <a:tblPr>
                <a:tableStyleId>{775DCB02-9BB8-47FD-8907-85C794F793BA}</a:tableStyleId>
              </a:tblPr>
              <a:tblGrid>
                <a:gridCol w="1165996"/>
                <a:gridCol w="2129630"/>
                <a:gridCol w="4133990"/>
              </a:tblGrid>
              <a:tr h="351522">
                <a:tc gridSpan="3">
                  <a:txBody>
                    <a:bodyPr/>
                    <a:lstStyle/>
                    <a:p>
                      <a:pPr algn="ctr">
                        <a:lnSpc>
                          <a:spcPct val="115000"/>
                        </a:lnSpc>
                        <a:spcAft>
                          <a:spcPts val="0"/>
                        </a:spcAft>
                      </a:pPr>
                      <a:r>
                        <a:rPr lang="hr-HR" sz="1100" dirty="0"/>
                        <a:t>Dokazivanje BJELANČEVINA u namirnicama biuret-reakcijom</a:t>
                      </a:r>
                      <a:endParaRPr lang="hr-HR" sz="1200" dirty="0">
                        <a:latin typeface="Times New Roman"/>
                        <a:ea typeface="Times New Roman"/>
                      </a:endParaRPr>
                    </a:p>
                  </a:txBody>
                  <a:tcPr marL="68580" marR="68580" marT="0" marB="0"/>
                </a:tc>
                <a:tc hMerge="1">
                  <a:txBody>
                    <a:bodyPr/>
                    <a:lstStyle/>
                    <a:p>
                      <a:endParaRPr lang="hr-HR"/>
                    </a:p>
                  </a:txBody>
                  <a:tcPr/>
                </a:tc>
                <a:tc hMerge="1">
                  <a:txBody>
                    <a:bodyPr/>
                    <a:lstStyle/>
                    <a:p>
                      <a:endParaRPr lang="hr-HR"/>
                    </a:p>
                  </a:txBody>
                  <a:tcPr/>
                </a:tc>
              </a:tr>
              <a:tr h="366996">
                <a:tc>
                  <a:txBody>
                    <a:bodyPr/>
                    <a:lstStyle/>
                    <a:p>
                      <a:pPr>
                        <a:lnSpc>
                          <a:spcPct val="115000"/>
                        </a:lnSpc>
                        <a:spcAft>
                          <a:spcPts val="0"/>
                        </a:spcAft>
                      </a:pPr>
                      <a:r>
                        <a:rPr lang="hr-HR" sz="1100"/>
                        <a:t>Namirnice </a:t>
                      </a:r>
                      <a:endParaRPr lang="hr-HR" sz="1200">
                        <a:latin typeface="Times New Roman"/>
                        <a:ea typeface="Times New Roman"/>
                      </a:endParaRPr>
                    </a:p>
                  </a:txBody>
                  <a:tcPr marL="68580" marR="68580" marT="0" marB="0"/>
                </a:tc>
                <a:tc>
                  <a:txBody>
                    <a:bodyPr/>
                    <a:lstStyle/>
                    <a:p>
                      <a:pPr>
                        <a:lnSpc>
                          <a:spcPct val="115000"/>
                        </a:lnSpc>
                        <a:spcAft>
                          <a:spcPts val="0"/>
                        </a:spcAft>
                      </a:pPr>
                      <a:r>
                        <a:rPr lang="hr-HR" sz="1100"/>
                        <a:t>Promjena boje</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100" dirty="0"/>
                        <a:t>Hranjiva tvar u namirnici</a:t>
                      </a:r>
                      <a:endParaRPr lang="hr-HR" sz="1200" dirty="0">
                        <a:latin typeface="Times New Roman"/>
                        <a:ea typeface="Times New Roman"/>
                      </a:endParaRPr>
                    </a:p>
                  </a:txBody>
                  <a:tcPr marL="68580" marR="68580" marT="0" marB="0"/>
                </a:tc>
              </a:tr>
              <a:tr h="257916">
                <a:tc>
                  <a:txBody>
                    <a:bodyPr/>
                    <a:lstStyle/>
                    <a:p>
                      <a:pPr>
                        <a:lnSpc>
                          <a:spcPct val="115000"/>
                        </a:lnSpc>
                        <a:spcAft>
                          <a:spcPts val="0"/>
                        </a:spcAft>
                      </a:pPr>
                      <a:r>
                        <a:rPr lang="hr-HR" sz="1100"/>
                        <a:t>Bjelanjce</a:t>
                      </a:r>
                      <a:endParaRPr lang="hr-HR" sz="1200">
                        <a:latin typeface="Times New Roman"/>
                        <a:ea typeface="Times New Roman"/>
                      </a:endParaRPr>
                    </a:p>
                  </a:txBody>
                  <a:tcPr marL="68580" marR="68580" marT="0" marB="0"/>
                </a:tc>
                <a:tc>
                  <a:txBody>
                    <a:bodyPr/>
                    <a:lstStyle/>
                    <a:p>
                      <a:pPr>
                        <a:lnSpc>
                          <a:spcPct val="115000"/>
                        </a:lnSpc>
                        <a:spcAft>
                          <a:spcPts val="0"/>
                        </a:spcAft>
                      </a:pPr>
                      <a:r>
                        <a:rPr lang="hr-HR" sz="1100"/>
                        <a:t>ljubičasta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100"/>
                        <a:t>BJELANČEVINA</a:t>
                      </a:r>
                      <a:endParaRPr lang="hr-HR" sz="1200">
                        <a:latin typeface="Times New Roman"/>
                        <a:ea typeface="Times New Roman"/>
                      </a:endParaRPr>
                    </a:p>
                  </a:txBody>
                  <a:tcPr marL="68580" marR="68580" marT="0" marB="0"/>
                </a:tc>
              </a:tr>
              <a:tr h="257916">
                <a:tc>
                  <a:txBody>
                    <a:bodyPr/>
                    <a:lstStyle/>
                    <a:p>
                      <a:pPr>
                        <a:lnSpc>
                          <a:spcPct val="115000"/>
                        </a:lnSpc>
                        <a:spcAft>
                          <a:spcPts val="0"/>
                        </a:spcAft>
                      </a:pPr>
                      <a:r>
                        <a:rPr lang="hr-HR" sz="1100"/>
                        <a:t>Mlijeko</a:t>
                      </a:r>
                      <a:endParaRPr lang="hr-HR" sz="1200">
                        <a:latin typeface="Times New Roman"/>
                        <a:ea typeface="Times New Roman"/>
                      </a:endParaRPr>
                    </a:p>
                  </a:txBody>
                  <a:tcPr marL="68580" marR="68580" marT="0" marB="0"/>
                </a:tc>
                <a:tc>
                  <a:txBody>
                    <a:bodyPr/>
                    <a:lstStyle/>
                    <a:p>
                      <a:pPr>
                        <a:lnSpc>
                          <a:spcPct val="115000"/>
                        </a:lnSpc>
                        <a:spcAft>
                          <a:spcPts val="0"/>
                        </a:spcAft>
                      </a:pPr>
                      <a:r>
                        <a:rPr lang="hr-HR" sz="1100"/>
                        <a:t>ljubičasta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100"/>
                        <a:t>BJELANČEVINA</a:t>
                      </a:r>
                      <a:endParaRPr lang="hr-HR" sz="1200">
                        <a:latin typeface="Times New Roman"/>
                        <a:ea typeface="Times New Roman"/>
                      </a:endParaRPr>
                    </a:p>
                  </a:txBody>
                  <a:tcPr marL="68580" marR="68580" marT="0" marB="0"/>
                </a:tc>
              </a:tr>
              <a:tr h="257916">
                <a:tc>
                  <a:txBody>
                    <a:bodyPr/>
                    <a:lstStyle/>
                    <a:p>
                      <a:pPr>
                        <a:lnSpc>
                          <a:spcPct val="115000"/>
                        </a:lnSpc>
                        <a:spcAft>
                          <a:spcPts val="0"/>
                        </a:spcAft>
                      </a:pPr>
                      <a:r>
                        <a:rPr lang="hr-HR" sz="1100"/>
                        <a:t>Vrhnje</a:t>
                      </a:r>
                      <a:endParaRPr lang="hr-HR" sz="1200">
                        <a:latin typeface="Times New Roman"/>
                        <a:ea typeface="Times New Roman"/>
                      </a:endParaRPr>
                    </a:p>
                  </a:txBody>
                  <a:tcPr marL="68580" marR="68580" marT="0" marB="0"/>
                </a:tc>
                <a:tc>
                  <a:txBody>
                    <a:bodyPr/>
                    <a:lstStyle/>
                    <a:p>
                      <a:pPr>
                        <a:lnSpc>
                          <a:spcPct val="115000"/>
                        </a:lnSpc>
                        <a:spcAft>
                          <a:spcPts val="0"/>
                        </a:spcAft>
                      </a:pPr>
                      <a:r>
                        <a:rPr lang="hr-HR" sz="1100"/>
                        <a:t>ljubičasta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100"/>
                        <a:t>BJELANČEVINA</a:t>
                      </a:r>
                      <a:endParaRPr lang="hr-HR" sz="1200">
                        <a:latin typeface="Times New Roman"/>
                        <a:ea typeface="Times New Roman"/>
                      </a:endParaRPr>
                    </a:p>
                  </a:txBody>
                  <a:tcPr marL="68580" marR="68580" marT="0" marB="0"/>
                </a:tc>
              </a:tr>
              <a:tr h="377190">
                <a:tc>
                  <a:txBody>
                    <a:bodyPr/>
                    <a:lstStyle/>
                    <a:p>
                      <a:pPr>
                        <a:lnSpc>
                          <a:spcPct val="115000"/>
                        </a:lnSpc>
                        <a:spcAft>
                          <a:spcPts val="0"/>
                        </a:spcAft>
                      </a:pPr>
                      <a:r>
                        <a:rPr lang="hr-HR" sz="1100"/>
                        <a:t>Sir</a:t>
                      </a:r>
                      <a:endParaRPr lang="hr-HR" sz="1200">
                        <a:latin typeface="Times New Roman"/>
                        <a:ea typeface="Times New Roman"/>
                      </a:endParaRPr>
                    </a:p>
                  </a:txBody>
                  <a:tcPr marL="68580" marR="68580" marT="0" marB="0"/>
                </a:tc>
                <a:tc>
                  <a:txBody>
                    <a:bodyPr/>
                    <a:lstStyle/>
                    <a:p>
                      <a:pPr>
                        <a:lnSpc>
                          <a:spcPct val="115000"/>
                        </a:lnSpc>
                        <a:spcAft>
                          <a:spcPts val="0"/>
                        </a:spcAft>
                      </a:pPr>
                      <a:r>
                        <a:rPr lang="hr-HR" sz="1100"/>
                        <a:t>ljubičasta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100" dirty="0"/>
                        <a:t>BJELANČEVINA</a:t>
                      </a:r>
                      <a:endParaRPr lang="hr-HR" sz="1200" dirty="0">
                        <a:latin typeface="Times New Roman"/>
                        <a:ea typeface="Times New Roman"/>
                      </a:endParaRPr>
                    </a:p>
                  </a:txBody>
                  <a:tcPr marL="68580" marR="68580" marT="0" marB="0"/>
                </a:tc>
              </a:tr>
              <a:tr h="773750">
                <a:tc>
                  <a:txBody>
                    <a:bodyPr/>
                    <a:lstStyle/>
                    <a:p>
                      <a:pPr>
                        <a:lnSpc>
                          <a:spcPct val="115000"/>
                        </a:lnSpc>
                        <a:spcAft>
                          <a:spcPts val="0"/>
                        </a:spcAft>
                      </a:pPr>
                      <a:r>
                        <a:rPr lang="hr-HR" sz="1100"/>
                        <a:t>Žele bombon(HARIBO)</a:t>
                      </a:r>
                      <a:endParaRPr lang="hr-HR" sz="1200">
                        <a:latin typeface="Times New Roman"/>
                        <a:ea typeface="Times New Roman"/>
                      </a:endParaRPr>
                    </a:p>
                  </a:txBody>
                  <a:tcPr marL="68580" marR="68580" marT="0" marB="0"/>
                </a:tc>
                <a:tc>
                  <a:txBody>
                    <a:bodyPr/>
                    <a:lstStyle/>
                    <a:p>
                      <a:pPr>
                        <a:lnSpc>
                          <a:spcPct val="115000"/>
                        </a:lnSpc>
                        <a:spcAft>
                          <a:spcPts val="0"/>
                        </a:spcAft>
                      </a:pPr>
                      <a:r>
                        <a:rPr lang="hr-HR" sz="1100"/>
                        <a:t>ljubičasta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100" dirty="0"/>
                        <a:t>BJELANČEVINA</a:t>
                      </a:r>
                      <a:endParaRPr lang="hr-HR" sz="1200" dirty="0">
                        <a:latin typeface="Times New Roman"/>
                        <a:ea typeface="Times New Roman"/>
                      </a:endParaRPr>
                    </a:p>
                  </a:txBody>
                  <a:tcPr marL="68580" marR="68580" marT="0" marB="0"/>
                </a:tc>
              </a:tr>
            </a:tbl>
          </a:graphicData>
        </a:graphic>
      </p:graphicFrame>
      <p:pic>
        <p:nvPicPr>
          <p:cNvPr id="5" name="Slika 1" descr="G:\PROJEKT ŠTO JEDEMO\slike-projekt što jedemo\PA140580.JPG"/>
          <p:cNvPicPr/>
          <p:nvPr/>
        </p:nvPicPr>
        <p:blipFill>
          <a:blip r:embed="rId2" cstate="print"/>
          <a:srcRect/>
          <a:stretch>
            <a:fillRect/>
          </a:stretch>
        </p:blipFill>
        <p:spPr bwMode="auto">
          <a:xfrm>
            <a:off x="0" y="3786190"/>
            <a:ext cx="7572396" cy="2357454"/>
          </a:xfrm>
          <a:prstGeom prst="rect">
            <a:avLst/>
          </a:prstGeom>
          <a:noFill/>
          <a:ln w="9525">
            <a:noFill/>
            <a:miter lim="800000"/>
            <a:headEnd/>
            <a:tailEnd/>
          </a:ln>
        </p:spPr>
      </p:pic>
      <p:sp>
        <p:nvSpPr>
          <p:cNvPr id="4098" name="AutoShape 2"/>
          <p:cNvSpPr>
            <a:spLocks noChangeArrowheads="1"/>
          </p:cNvSpPr>
          <p:nvPr/>
        </p:nvSpPr>
        <p:spPr bwMode="auto">
          <a:xfrm>
            <a:off x="2143108" y="4857760"/>
            <a:ext cx="500066" cy="1285884"/>
          </a:xfrm>
          <a:prstGeom prst="upArrow">
            <a:avLst>
              <a:gd name="adj1" fmla="val 50000"/>
              <a:gd name="adj2" fmla="val 13168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hr-HR" sz="700" b="0" i="0" u="none" strike="noStrike" cap="none" normalizeH="0" baseline="0" dirty="0" smtClean="0">
                <a:ln>
                  <a:noFill/>
                </a:ln>
                <a:solidFill>
                  <a:schemeClr val="tx1"/>
                </a:solidFill>
                <a:effectLst/>
                <a:latin typeface="Calibri" pitchFamily="34" charset="0"/>
                <a:cs typeface="Arial" pitchFamily="34" charset="0"/>
              </a:rPr>
              <a:t>bjelanjak</a:t>
            </a:r>
            <a:endParaRPr kumimoji="0" lang="sr-Latn-CS"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9" name="AutoShape 3"/>
          <p:cNvSpPr>
            <a:spLocks noChangeArrowheads="1"/>
          </p:cNvSpPr>
          <p:nvPr/>
        </p:nvSpPr>
        <p:spPr bwMode="auto">
          <a:xfrm>
            <a:off x="3071802" y="4857760"/>
            <a:ext cx="428628" cy="1285884"/>
          </a:xfrm>
          <a:prstGeom prst="upArrow">
            <a:avLst>
              <a:gd name="adj1" fmla="val 50000"/>
              <a:gd name="adj2" fmla="val 107601"/>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hr-HR" sz="800" b="0" i="0" u="none" strike="noStrike" cap="none" normalizeH="0" baseline="0" smtClean="0">
                <a:ln>
                  <a:noFill/>
                </a:ln>
                <a:solidFill>
                  <a:schemeClr val="tx1"/>
                </a:solidFill>
                <a:effectLst/>
                <a:latin typeface="Calibri" pitchFamily="34" charset="0"/>
                <a:cs typeface="Arial" pitchFamily="34" charset="0"/>
              </a:rPr>
              <a:t>mlijeko</a:t>
            </a: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4100" name="AutoShape 4"/>
          <p:cNvSpPr>
            <a:spLocks noChangeArrowheads="1"/>
          </p:cNvSpPr>
          <p:nvPr/>
        </p:nvSpPr>
        <p:spPr bwMode="auto">
          <a:xfrm>
            <a:off x="4000496" y="4857760"/>
            <a:ext cx="357190" cy="1295401"/>
          </a:xfrm>
          <a:prstGeom prst="upArrow">
            <a:avLst>
              <a:gd name="adj1" fmla="val 50000"/>
              <a:gd name="adj2" fmla="val 14551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hr-HR" sz="800" b="0" i="0" u="none" strike="noStrike" cap="none" normalizeH="0" baseline="0" smtClean="0">
                <a:ln>
                  <a:noFill/>
                </a:ln>
                <a:solidFill>
                  <a:schemeClr val="tx1"/>
                </a:solidFill>
                <a:effectLst/>
                <a:latin typeface="Calibri" pitchFamily="34" charset="0"/>
                <a:cs typeface="Arial" pitchFamily="34" charset="0"/>
              </a:rPr>
              <a:t>vrhnje</a:t>
            </a: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AutoShape 5"/>
          <p:cNvSpPr>
            <a:spLocks noChangeArrowheads="1"/>
          </p:cNvSpPr>
          <p:nvPr/>
        </p:nvSpPr>
        <p:spPr bwMode="auto">
          <a:xfrm>
            <a:off x="4857752" y="4786322"/>
            <a:ext cx="428628" cy="1357322"/>
          </a:xfrm>
          <a:prstGeom prst="upArrow">
            <a:avLst>
              <a:gd name="adj1" fmla="val 50000"/>
              <a:gd name="adj2" fmla="val 10491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hr-HR" sz="1100" b="0" i="0" u="none" strike="noStrike" cap="none" normalizeH="0" baseline="0" smtClean="0">
                <a:ln>
                  <a:noFill/>
                </a:ln>
                <a:solidFill>
                  <a:schemeClr val="tx1"/>
                </a:solidFill>
                <a:effectLst/>
                <a:latin typeface="Calibri" pitchFamily="34" charset="0"/>
                <a:cs typeface="Arial" pitchFamily="34" charset="0"/>
              </a:rPr>
              <a:t>sir</a:t>
            </a: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4102" name="AutoShape 6"/>
          <p:cNvSpPr>
            <a:spLocks noChangeArrowheads="1"/>
          </p:cNvSpPr>
          <p:nvPr/>
        </p:nvSpPr>
        <p:spPr bwMode="auto">
          <a:xfrm>
            <a:off x="5643570" y="4786322"/>
            <a:ext cx="357190" cy="1357322"/>
          </a:xfrm>
          <a:prstGeom prst="upArrow">
            <a:avLst>
              <a:gd name="adj1" fmla="val 50000"/>
              <a:gd name="adj2" fmla="val 12253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hr-HR" sz="800" b="0" i="0" u="none" strike="noStrike" cap="none" normalizeH="0" baseline="0" smtClean="0">
                <a:ln>
                  <a:noFill/>
                </a:ln>
                <a:solidFill>
                  <a:schemeClr val="tx1"/>
                </a:solidFill>
                <a:effectLst/>
                <a:latin typeface="Calibri" pitchFamily="34" charset="0"/>
                <a:cs typeface="Arial" pitchFamily="34" charset="0"/>
              </a:rPr>
              <a:t>haribo</a:t>
            </a: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086600" cy="990600"/>
          </a:xfrm>
        </p:spPr>
        <p:txBody>
          <a:bodyPr/>
          <a:lstStyle/>
          <a:p>
            <a:r>
              <a:rPr lang="hr-H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3.skupina: DOKAZATI MASTI I ULJA U NAMIRNICAMA</a:t>
            </a:r>
            <a:endParaRPr lang="hr-H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3" name="Table 2"/>
          <p:cNvGraphicFramePr>
            <a:graphicFrameLocks noGrp="1"/>
          </p:cNvGraphicFramePr>
          <p:nvPr/>
        </p:nvGraphicFramePr>
        <p:xfrm>
          <a:off x="142844" y="1357298"/>
          <a:ext cx="7358115" cy="2571767"/>
        </p:xfrm>
        <a:graphic>
          <a:graphicData uri="http://schemas.openxmlformats.org/drawingml/2006/table">
            <a:tbl>
              <a:tblPr>
                <a:tableStyleId>{775DCB02-9BB8-47FD-8907-85C794F793BA}</a:tableStyleId>
              </a:tblPr>
              <a:tblGrid>
                <a:gridCol w="2055276"/>
                <a:gridCol w="1669202"/>
                <a:gridCol w="1680557"/>
                <a:gridCol w="1953080"/>
              </a:tblGrid>
              <a:tr h="239653">
                <a:tc gridSpan="4">
                  <a:txBody>
                    <a:bodyPr/>
                    <a:lstStyle/>
                    <a:p>
                      <a:pPr algn="ctr">
                        <a:lnSpc>
                          <a:spcPct val="115000"/>
                        </a:lnSpc>
                        <a:spcAft>
                          <a:spcPts val="0"/>
                        </a:spcAft>
                      </a:pPr>
                      <a:r>
                        <a:rPr lang="hr-HR" sz="1100"/>
                        <a:t>Dokazati masti i ulja u namirnicama</a:t>
                      </a:r>
                      <a:endParaRPr lang="hr-HR" sz="1200">
                        <a:latin typeface="Times New Roman"/>
                        <a:ea typeface="Times New Roman"/>
                      </a:endParaRPr>
                    </a:p>
                  </a:txBody>
                  <a:tcPr marL="68580" marR="68580" marT="0" marB="0"/>
                </a:tc>
                <a:tc hMerge="1">
                  <a:txBody>
                    <a:bodyPr/>
                    <a:lstStyle/>
                    <a:p>
                      <a:endParaRPr lang="hr-HR"/>
                    </a:p>
                  </a:txBody>
                  <a:tcPr/>
                </a:tc>
                <a:tc hMerge="1">
                  <a:txBody>
                    <a:bodyPr/>
                    <a:lstStyle/>
                    <a:p>
                      <a:endParaRPr lang="hr-HR"/>
                    </a:p>
                  </a:txBody>
                  <a:tcPr/>
                </a:tc>
                <a:tc hMerge="1">
                  <a:txBody>
                    <a:bodyPr/>
                    <a:lstStyle/>
                    <a:p>
                      <a:endParaRPr lang="hr-HR"/>
                    </a:p>
                  </a:txBody>
                  <a:tcPr/>
                </a:tc>
              </a:tr>
              <a:tr h="341008">
                <a:tc>
                  <a:txBody>
                    <a:bodyPr/>
                    <a:lstStyle/>
                    <a:p>
                      <a:pPr algn="ctr">
                        <a:lnSpc>
                          <a:spcPct val="115000"/>
                        </a:lnSpc>
                        <a:spcAft>
                          <a:spcPts val="0"/>
                        </a:spcAft>
                      </a:pPr>
                      <a:r>
                        <a:rPr lang="hr-HR" sz="1100"/>
                        <a:t>Namirnice</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100"/>
                        <a:t>MNOGO MASTI/ULJA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100"/>
                        <a:t>SREDNJE</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100"/>
                        <a:t>MALO</a:t>
                      </a:r>
                      <a:endParaRPr lang="hr-HR" sz="1200">
                        <a:latin typeface="Times New Roman"/>
                        <a:ea typeface="Times New Roman"/>
                      </a:endParaRPr>
                    </a:p>
                  </a:txBody>
                  <a:tcPr marL="68580" marR="68580" marT="0" marB="0"/>
                </a:tc>
              </a:tr>
              <a:tr h="261439">
                <a:tc>
                  <a:txBody>
                    <a:bodyPr/>
                    <a:lstStyle/>
                    <a:p>
                      <a:pPr algn="ctr">
                        <a:lnSpc>
                          <a:spcPct val="115000"/>
                        </a:lnSpc>
                        <a:spcAft>
                          <a:spcPts val="0"/>
                        </a:spcAft>
                      </a:pPr>
                      <a:r>
                        <a:rPr lang="hr-HR" sz="1100"/>
                        <a:t>Suncokret</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100"/>
                        <a:t>+</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Arial"/>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Arial"/>
                        <a:ea typeface="Times New Roman"/>
                      </a:endParaRPr>
                    </a:p>
                  </a:txBody>
                  <a:tcPr marL="68580" marR="68580" marT="0" marB="0"/>
                </a:tc>
              </a:tr>
              <a:tr h="261439">
                <a:tc>
                  <a:txBody>
                    <a:bodyPr/>
                    <a:lstStyle/>
                    <a:p>
                      <a:pPr algn="ctr">
                        <a:lnSpc>
                          <a:spcPct val="115000"/>
                        </a:lnSpc>
                        <a:spcAft>
                          <a:spcPts val="0"/>
                        </a:spcAft>
                      </a:pPr>
                      <a:r>
                        <a:rPr lang="hr-HR" sz="1100"/>
                        <a:t>Jezgra oraha</a:t>
                      </a:r>
                      <a:endParaRPr lang="hr-HR" sz="1200">
                        <a:latin typeface="Times New Roman"/>
                        <a:ea typeface="Times New Roman"/>
                      </a:endParaRPr>
                    </a:p>
                  </a:txBody>
                  <a:tcPr marL="68580" marR="68580" marT="0" marB="0"/>
                </a:tc>
                <a:tc>
                  <a:txBody>
                    <a:bodyPr/>
                    <a:lstStyle/>
                    <a:p>
                      <a:pPr algn="ctr">
                        <a:lnSpc>
                          <a:spcPct val="115000"/>
                        </a:lnSpc>
                        <a:spcAft>
                          <a:spcPts val="0"/>
                        </a:spcAft>
                      </a:pPr>
                      <a:r>
                        <a:rPr lang="hr-HR" sz="1100"/>
                        <a:t>+</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Arial"/>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Arial"/>
                        <a:ea typeface="Times New Roman"/>
                      </a:endParaRPr>
                    </a:p>
                  </a:txBody>
                  <a:tcPr marL="68580" marR="68580" marT="0" marB="0"/>
                </a:tc>
              </a:tr>
              <a:tr h="284173">
                <a:tc>
                  <a:txBody>
                    <a:bodyPr/>
                    <a:lstStyle/>
                    <a:p>
                      <a:pPr algn="ctr">
                        <a:lnSpc>
                          <a:spcPct val="115000"/>
                        </a:lnSpc>
                        <a:spcAft>
                          <a:spcPts val="0"/>
                        </a:spcAft>
                      </a:pPr>
                      <a:r>
                        <a:rPr lang="hr-HR" sz="1100"/>
                        <a:t>Badem</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Arial"/>
                        <a:ea typeface="Times New Roman"/>
                      </a:endParaRPr>
                    </a:p>
                  </a:txBody>
                  <a:tcPr marL="68580" marR="68580" marT="0" marB="0"/>
                </a:tc>
                <a:tc>
                  <a:txBody>
                    <a:bodyPr/>
                    <a:lstStyle/>
                    <a:p>
                      <a:pPr algn="ctr">
                        <a:lnSpc>
                          <a:spcPct val="115000"/>
                        </a:lnSpc>
                        <a:spcAft>
                          <a:spcPts val="0"/>
                        </a:spcAft>
                      </a:pPr>
                      <a:r>
                        <a:rPr lang="hr-HR" sz="1100"/>
                        <a:t>+</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Arial"/>
                        <a:ea typeface="Times New Roman"/>
                      </a:endParaRPr>
                    </a:p>
                  </a:txBody>
                  <a:tcPr marL="68580" marR="68580" marT="0" marB="0"/>
                </a:tc>
              </a:tr>
              <a:tr h="274701">
                <a:tc>
                  <a:txBody>
                    <a:bodyPr/>
                    <a:lstStyle/>
                    <a:p>
                      <a:pPr algn="ctr">
                        <a:lnSpc>
                          <a:spcPct val="115000"/>
                        </a:lnSpc>
                        <a:spcAft>
                          <a:spcPts val="0"/>
                        </a:spcAft>
                      </a:pPr>
                      <a:r>
                        <a:rPr lang="hr-HR" sz="1100"/>
                        <a:t>Zrno pšenice</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Arial"/>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Arial"/>
                        <a:ea typeface="Times New Roman"/>
                      </a:endParaRPr>
                    </a:p>
                  </a:txBody>
                  <a:tcPr marL="68580" marR="68580" marT="0" marB="0"/>
                </a:tc>
                <a:tc>
                  <a:txBody>
                    <a:bodyPr/>
                    <a:lstStyle/>
                    <a:p>
                      <a:pPr algn="ctr">
                        <a:lnSpc>
                          <a:spcPct val="115000"/>
                        </a:lnSpc>
                        <a:spcAft>
                          <a:spcPts val="0"/>
                        </a:spcAft>
                      </a:pPr>
                      <a:r>
                        <a:rPr lang="hr-HR" sz="1100"/>
                        <a:t>+</a:t>
                      </a:r>
                      <a:endParaRPr lang="hr-HR" sz="1200">
                        <a:latin typeface="Times New Roman"/>
                        <a:ea typeface="Times New Roman"/>
                      </a:endParaRPr>
                    </a:p>
                  </a:txBody>
                  <a:tcPr marL="68580" marR="68580" marT="0" marB="0"/>
                </a:tc>
              </a:tr>
              <a:tr h="265228">
                <a:tc>
                  <a:txBody>
                    <a:bodyPr/>
                    <a:lstStyle/>
                    <a:p>
                      <a:pPr algn="ctr">
                        <a:lnSpc>
                          <a:spcPct val="115000"/>
                        </a:lnSpc>
                        <a:spcAft>
                          <a:spcPts val="0"/>
                        </a:spcAft>
                      </a:pPr>
                      <a:r>
                        <a:rPr lang="hr-HR" sz="1100"/>
                        <a:t>Lješnjak</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Arial"/>
                        <a:ea typeface="Times New Roman"/>
                      </a:endParaRPr>
                    </a:p>
                  </a:txBody>
                  <a:tcPr marL="68580" marR="68580" marT="0" marB="0"/>
                </a:tc>
                <a:tc>
                  <a:txBody>
                    <a:bodyPr/>
                    <a:lstStyle/>
                    <a:p>
                      <a:pPr algn="ctr">
                        <a:lnSpc>
                          <a:spcPct val="115000"/>
                        </a:lnSpc>
                        <a:spcAft>
                          <a:spcPts val="0"/>
                        </a:spcAft>
                      </a:pPr>
                      <a:r>
                        <a:rPr lang="hr-HR" sz="1100"/>
                        <a:t>+</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Arial"/>
                        <a:ea typeface="Times New Roman"/>
                      </a:endParaRPr>
                    </a:p>
                  </a:txBody>
                  <a:tcPr marL="68580" marR="68580" marT="0" marB="0"/>
                </a:tc>
              </a:tr>
              <a:tr h="303118">
                <a:tc>
                  <a:txBody>
                    <a:bodyPr/>
                    <a:lstStyle/>
                    <a:p>
                      <a:pPr algn="ctr">
                        <a:lnSpc>
                          <a:spcPct val="115000"/>
                        </a:lnSpc>
                        <a:spcAft>
                          <a:spcPts val="0"/>
                        </a:spcAft>
                      </a:pPr>
                      <a:r>
                        <a:rPr lang="hr-HR" sz="1100"/>
                        <a:t>Zob</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Arial"/>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Arial"/>
                        <a:ea typeface="Times New Roman"/>
                      </a:endParaRPr>
                    </a:p>
                  </a:txBody>
                  <a:tcPr marL="68580" marR="68580" marT="0" marB="0"/>
                </a:tc>
                <a:tc>
                  <a:txBody>
                    <a:bodyPr/>
                    <a:lstStyle/>
                    <a:p>
                      <a:pPr algn="ctr">
                        <a:lnSpc>
                          <a:spcPct val="115000"/>
                        </a:lnSpc>
                        <a:spcAft>
                          <a:spcPts val="0"/>
                        </a:spcAft>
                      </a:pPr>
                      <a:r>
                        <a:rPr lang="hr-HR" sz="1100"/>
                        <a:t>+</a:t>
                      </a:r>
                      <a:endParaRPr lang="hr-HR" sz="1200">
                        <a:latin typeface="Times New Roman"/>
                        <a:ea typeface="Times New Roman"/>
                      </a:endParaRPr>
                    </a:p>
                  </a:txBody>
                  <a:tcPr marL="68580" marR="68580" marT="0" marB="0"/>
                </a:tc>
              </a:tr>
              <a:tr h="341008">
                <a:tc>
                  <a:txBody>
                    <a:bodyPr/>
                    <a:lstStyle/>
                    <a:p>
                      <a:pPr algn="ctr">
                        <a:lnSpc>
                          <a:spcPct val="115000"/>
                        </a:lnSpc>
                        <a:spcAft>
                          <a:spcPts val="0"/>
                        </a:spcAft>
                      </a:pPr>
                      <a:r>
                        <a:rPr lang="hr-HR" sz="1100"/>
                        <a:t>Buča</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a:solidFill>
                          <a:srgbClr val="000000"/>
                        </a:solidFill>
                        <a:latin typeface="Arial"/>
                        <a:ea typeface="Times New Roman"/>
                      </a:endParaRPr>
                    </a:p>
                  </a:txBody>
                  <a:tcPr marL="68580" marR="68580" marT="0" marB="0"/>
                </a:tc>
                <a:tc>
                  <a:txBody>
                    <a:bodyPr/>
                    <a:lstStyle/>
                    <a:p>
                      <a:pPr algn="ctr">
                        <a:lnSpc>
                          <a:spcPct val="115000"/>
                        </a:lnSpc>
                        <a:spcAft>
                          <a:spcPts val="0"/>
                        </a:spcAft>
                      </a:pPr>
                      <a:r>
                        <a:rPr lang="hr-HR" sz="1100"/>
                        <a:t>+</a:t>
                      </a:r>
                      <a:endParaRPr lang="hr-HR" sz="1200">
                        <a:latin typeface="Times New Roman"/>
                        <a:ea typeface="Times New Roman"/>
                      </a:endParaRPr>
                    </a:p>
                  </a:txBody>
                  <a:tcPr marL="68580" marR="68580" marT="0" marB="0"/>
                </a:tc>
                <a:tc>
                  <a:txBody>
                    <a:bodyPr/>
                    <a:lstStyle/>
                    <a:p>
                      <a:pPr algn="ctr">
                        <a:lnSpc>
                          <a:spcPct val="115000"/>
                        </a:lnSpc>
                        <a:spcAft>
                          <a:spcPts val="0"/>
                        </a:spcAft>
                      </a:pPr>
                      <a:endParaRPr lang="hr-HR" sz="1200" dirty="0">
                        <a:solidFill>
                          <a:srgbClr val="000000"/>
                        </a:solidFill>
                        <a:latin typeface="Arial"/>
                        <a:ea typeface="Times New Roman"/>
                      </a:endParaRPr>
                    </a:p>
                  </a:txBody>
                  <a:tcPr marL="68580" marR="68580" marT="0" marB="0"/>
                </a:tc>
              </a:tr>
            </a:tbl>
          </a:graphicData>
        </a:graphic>
      </p:graphicFrame>
      <p:pic>
        <p:nvPicPr>
          <p:cNvPr id="3073" name="Picture 1" descr="C:\Users\Josip\Desktop\dsddsa.jpg"/>
          <p:cNvPicPr>
            <a:picLocks noChangeAspect="1" noChangeArrowheads="1"/>
          </p:cNvPicPr>
          <p:nvPr/>
        </p:nvPicPr>
        <p:blipFill>
          <a:blip r:embed="rId2"/>
          <a:srcRect/>
          <a:stretch>
            <a:fillRect/>
          </a:stretch>
        </p:blipFill>
        <p:spPr bwMode="auto">
          <a:xfrm>
            <a:off x="0" y="4000504"/>
            <a:ext cx="4357718" cy="2051047"/>
          </a:xfrm>
          <a:prstGeom prst="rect">
            <a:avLst/>
          </a:prstGeom>
          <a:ln>
            <a:noFill/>
          </a:ln>
          <a:effectLst>
            <a:softEdge rad="112500"/>
          </a:effectLst>
        </p:spPr>
      </p:pic>
      <p:pic>
        <p:nvPicPr>
          <p:cNvPr id="5" name="Slika 5" descr="G:\PROJEKT ŠTO JEDEMO\slike-projekt što jedemo\PA140572.JPG"/>
          <p:cNvPicPr/>
          <p:nvPr/>
        </p:nvPicPr>
        <p:blipFill>
          <a:blip r:embed="rId3" cstate="print"/>
          <a:srcRect/>
          <a:stretch>
            <a:fillRect/>
          </a:stretch>
        </p:blipFill>
        <p:spPr bwMode="auto">
          <a:xfrm>
            <a:off x="4357686" y="4071942"/>
            <a:ext cx="3143272" cy="1857388"/>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073"/>
                                        </p:tgtEl>
                                        <p:attrNameLst>
                                          <p:attrName>style.visibility</p:attrName>
                                        </p:attrNameLst>
                                      </p:cBhvr>
                                      <p:to>
                                        <p:strVal val="visible"/>
                                      </p:to>
                                    </p:set>
                                    <p:anim calcmode="lin" valueType="num">
                                      <p:cBhvr>
                                        <p:cTn id="21" dur="1000" fill="hold"/>
                                        <p:tgtEl>
                                          <p:spTgt spid="3073"/>
                                        </p:tgtEl>
                                        <p:attrNameLst>
                                          <p:attrName>ppt_w</p:attrName>
                                        </p:attrNameLst>
                                      </p:cBhvr>
                                      <p:tavLst>
                                        <p:tav tm="0">
                                          <p:val>
                                            <p:strVal val="#ppt_w*0.70"/>
                                          </p:val>
                                        </p:tav>
                                        <p:tav tm="100000">
                                          <p:val>
                                            <p:strVal val="#ppt_w"/>
                                          </p:val>
                                        </p:tav>
                                      </p:tavLst>
                                    </p:anim>
                                    <p:anim calcmode="lin" valueType="num">
                                      <p:cBhvr>
                                        <p:cTn id="22" dur="1000" fill="hold"/>
                                        <p:tgtEl>
                                          <p:spTgt spid="3073"/>
                                        </p:tgtEl>
                                        <p:attrNameLst>
                                          <p:attrName>ppt_h</p:attrName>
                                        </p:attrNameLst>
                                      </p:cBhvr>
                                      <p:tavLst>
                                        <p:tav tm="0">
                                          <p:val>
                                            <p:strVal val="#ppt_h"/>
                                          </p:val>
                                        </p:tav>
                                        <p:tav tm="100000">
                                          <p:val>
                                            <p:strVal val="#ppt_h"/>
                                          </p:val>
                                        </p:tav>
                                      </p:tavLst>
                                    </p:anim>
                                    <p:animEffect transition="in" filter="fade">
                                      <p:cBhvr>
                                        <p:cTn id="23" dur="1000"/>
                                        <p:tgtEl>
                                          <p:spTgt spid="3073"/>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strVal val="#ppt_w*0.05"/>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anim calcmode="lin" valueType="num">
                                      <p:cBhvr>
                                        <p:cTn id="30" dur="500" fill="hold"/>
                                        <p:tgtEl>
                                          <p:spTgt spid="5"/>
                                        </p:tgtEl>
                                        <p:attrNameLst>
                                          <p:attrName>ppt_x</p:attrName>
                                        </p:attrNameLst>
                                      </p:cBhvr>
                                      <p:tavLst>
                                        <p:tav tm="0">
                                          <p:val>
                                            <p:strVal val="#ppt_x-.2"/>
                                          </p:val>
                                        </p:tav>
                                        <p:tav tm="100000">
                                          <p:val>
                                            <p:strVal val="#ppt_x"/>
                                          </p:val>
                                        </p:tav>
                                      </p:tavLst>
                                    </p:anim>
                                    <p:anim calcmode="lin" valueType="num">
                                      <p:cBhvr>
                                        <p:cTn id="31" dur="500" fill="hold"/>
                                        <p:tgtEl>
                                          <p:spTgt spid="5"/>
                                        </p:tgtEl>
                                        <p:attrNameLst>
                                          <p:attrName>ppt_y</p:attrName>
                                        </p:attrNameLst>
                                      </p:cBhvr>
                                      <p:tavLst>
                                        <p:tav tm="0">
                                          <p:val>
                                            <p:strVal val="#ppt_y"/>
                                          </p:val>
                                        </p:tav>
                                        <p:tav tm="100000">
                                          <p:val>
                                            <p:strVal val="#ppt_y"/>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7086600" cy="990600"/>
          </a:xfrm>
        </p:spPr>
        <p:txBody>
          <a:bodyPr/>
          <a:lstStyle/>
          <a:p>
            <a:r>
              <a:rPr lang="hr-HR"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4.skupina:VAŽNOST VODE ZA LJUDSKO </a:t>
            </a:r>
            <a:r>
              <a:rPr lang="hr-HR"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TIJELO</a:t>
            </a:r>
            <a:r>
              <a:rPr lang="hr-H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hr-H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hr-H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49" name="Rectangle 1"/>
          <p:cNvSpPr>
            <a:spLocks noChangeArrowheads="1"/>
          </p:cNvSpPr>
          <p:nvPr/>
        </p:nvSpPr>
        <p:spPr bwMode="auto">
          <a:xfrm>
            <a:off x="0" y="571480"/>
            <a:ext cx="592932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b="0" i="0" u="none" strike="noStrike" cap="none" normalizeH="0" baseline="0" dirty="0" smtClean="0">
                <a:ln>
                  <a:noFill/>
                </a:ln>
                <a:solidFill>
                  <a:schemeClr val="tx1"/>
                </a:solidFill>
                <a:effectLst/>
                <a:latin typeface="+mj-lt"/>
                <a:ea typeface="Times New Roman" pitchFamily="18" charset="0"/>
                <a:cs typeface="Arial" pitchFamily="34" charset="0"/>
              </a:rPr>
              <a:t>Učenici su se izvagali i svoju masu pomnožili s 0,3 dl .Dobivenu vrijednost su iz dl pretvorili u litre.</a:t>
            </a:r>
            <a:endParaRPr kumimoji="0" lang="hr-H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b="0" i="0" u="none" strike="noStrike" cap="none" normalizeH="0" baseline="0" dirty="0" smtClean="0">
                <a:ln>
                  <a:noFill/>
                </a:ln>
                <a:solidFill>
                  <a:schemeClr val="tx1"/>
                </a:solidFill>
                <a:effectLst/>
                <a:latin typeface="+mj-lt"/>
                <a:ea typeface="Times New Roman" pitchFamily="18" charset="0"/>
                <a:cs typeface="Arial" pitchFamily="34" charset="0"/>
              </a:rPr>
              <a:t>Npr. 50kg ∙ 0,3dl= 15 dl = 1,5 litara (učenik toliko treba popiti dnevno vode)</a:t>
            </a:r>
            <a:endParaRPr kumimoji="0" lang="hr-H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b="0" i="0" u="none" strike="noStrike" cap="none" normalizeH="0" baseline="0" dirty="0" smtClean="0">
                <a:ln>
                  <a:noFill/>
                </a:ln>
                <a:solidFill>
                  <a:schemeClr val="tx1"/>
                </a:solidFill>
                <a:effectLst/>
                <a:latin typeface="+mj-lt"/>
                <a:ea typeface="Times New Roman" pitchFamily="18" charset="0"/>
                <a:cs typeface="Arial" pitchFamily="34" charset="0"/>
              </a:rPr>
              <a:t>Zatim su računali koliku količinu vode imaju u svome tijelu.Svoju masu su podijelili s 0,7.</a:t>
            </a:r>
            <a:endParaRPr kumimoji="0" lang="hr-H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b="0" i="0" u="none" strike="noStrike" cap="none" normalizeH="0" baseline="0" dirty="0" smtClean="0">
                <a:ln>
                  <a:noFill/>
                </a:ln>
                <a:solidFill>
                  <a:schemeClr val="tx1"/>
                </a:solidFill>
                <a:effectLst/>
                <a:latin typeface="+mj-lt"/>
                <a:ea typeface="Times New Roman" pitchFamily="18" charset="0"/>
                <a:cs typeface="Arial" pitchFamily="34" charset="0"/>
              </a:rPr>
              <a:t>Npr.</a:t>
            </a:r>
            <a:endParaRPr kumimoji="0" lang="hr-H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b="0" i="0" u="none" strike="noStrike" cap="none" normalizeH="0" baseline="0" dirty="0" smtClean="0">
                <a:ln>
                  <a:noFill/>
                </a:ln>
                <a:solidFill>
                  <a:schemeClr val="tx1"/>
                </a:solidFill>
                <a:effectLst/>
                <a:latin typeface="+mj-lt"/>
                <a:ea typeface="Times New Roman" pitchFamily="18" charset="0"/>
                <a:cs typeface="Arial" pitchFamily="34" charset="0"/>
              </a:rPr>
              <a:t>50kg / 0,7 = 71,42% vode ima učenik  u svome tijelu</a:t>
            </a:r>
            <a:endParaRPr kumimoji="0" lang="hr-H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b="0" i="0" u="none" strike="noStrike" cap="none" normalizeH="0" baseline="0" dirty="0" smtClean="0">
              <a:ln>
                <a:noFill/>
              </a:ln>
              <a:solidFill>
                <a:schemeClr val="tx1"/>
              </a:solidFill>
              <a:effectLst/>
              <a:latin typeface="+mj-lt"/>
              <a:cs typeface="Arial" pitchFamily="34" charset="0"/>
            </a:endParaRPr>
          </a:p>
        </p:txBody>
      </p:sp>
      <p:pic>
        <p:nvPicPr>
          <p:cNvPr id="4" name="Slika 1" descr="img024"/>
          <p:cNvPicPr/>
          <p:nvPr/>
        </p:nvPicPr>
        <p:blipFill>
          <a:blip r:embed="rId2" cstate="print"/>
          <a:srcRect t="7776" r="4907" b="16125"/>
          <a:stretch>
            <a:fillRect/>
          </a:stretch>
        </p:blipFill>
        <p:spPr bwMode="auto">
          <a:xfrm>
            <a:off x="0" y="3000372"/>
            <a:ext cx="4357686" cy="3000396"/>
          </a:xfrm>
          <a:prstGeom prst="rect">
            <a:avLst/>
          </a:prstGeom>
          <a:ln>
            <a:noFill/>
          </a:ln>
          <a:effectLst>
            <a:softEdge rad="112500"/>
          </a:effectLst>
        </p:spPr>
      </p:pic>
      <p:pic>
        <p:nvPicPr>
          <p:cNvPr id="5" name="Slika 4" descr="G:\PROJEKT ŠTO JEDEMO\slike-projekt što jedemo\PA140568.JPG"/>
          <p:cNvPicPr/>
          <p:nvPr/>
        </p:nvPicPr>
        <p:blipFill>
          <a:blip r:embed="rId3" cstate="print"/>
          <a:srcRect/>
          <a:stretch>
            <a:fillRect/>
          </a:stretch>
        </p:blipFill>
        <p:spPr bwMode="auto">
          <a:xfrm>
            <a:off x="4357686" y="2857496"/>
            <a:ext cx="3274876" cy="3095074"/>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diamond(in)">
                                      <p:cBhvr>
                                        <p:cTn id="12" dur="2000"/>
                                        <p:tgtEl>
                                          <p:spTgt spid="204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7086600" cy="990600"/>
          </a:xfrm>
        </p:spPr>
        <p:txBody>
          <a:bodyPr/>
          <a:lstStyle/>
          <a:p>
            <a:r>
              <a:rPr lang="hr-H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Za početak-ZANIMLJIVOST</a:t>
            </a:r>
            <a:br>
              <a:rPr lang="hr-H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hr-HR" sz="20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Kako se počeo upotrebljavati pribor za jelo?</a:t>
            </a:r>
            <a:endParaRPr lang="hr-H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Rectangle 3"/>
          <p:cNvSpPr/>
          <p:nvPr/>
        </p:nvSpPr>
        <p:spPr>
          <a:xfrm>
            <a:off x="0" y="1643050"/>
            <a:ext cx="4572000" cy="3293209"/>
          </a:xfrm>
          <a:prstGeom prst="rect">
            <a:avLst/>
          </a:prstGeom>
        </p:spPr>
        <p:txBody>
          <a:bodyPr>
            <a:spAutoFit/>
          </a:bodyPr>
          <a:lstStyle/>
          <a:p>
            <a:pPr>
              <a:buFont typeface="Wingdings" pitchFamily="2" charset="2"/>
              <a:buChar char="Ø"/>
            </a:pPr>
            <a:r>
              <a:rPr lang="pl-PL" sz="1600" dirty="0" smtClean="0"/>
              <a:t>U kameno doba postojalo nešto nalik na žlicu.</a:t>
            </a:r>
            <a:endParaRPr lang="hr-HR" sz="1600" dirty="0" smtClean="0"/>
          </a:p>
          <a:p>
            <a:pPr>
              <a:buFont typeface="Wingdings" pitchFamily="2" charset="2"/>
              <a:buChar char="Ø"/>
            </a:pPr>
            <a:r>
              <a:rPr lang="vi-VN" sz="1600" dirty="0" smtClean="0"/>
              <a:t>Egipćani </a:t>
            </a:r>
            <a:r>
              <a:rPr lang="hr-HR" sz="1600" dirty="0" smtClean="0"/>
              <a:t>su se </a:t>
            </a:r>
            <a:r>
              <a:rPr lang="vi-VN" sz="1600" dirty="0" smtClean="0"/>
              <a:t>prije nekoliko tisuća godina služili žlicama od drveta, kamena i slonovače. </a:t>
            </a:r>
            <a:endParaRPr lang="hr-HR" sz="1600" dirty="0" smtClean="0"/>
          </a:p>
          <a:p>
            <a:pPr>
              <a:buFont typeface="Wingdings" pitchFamily="2" charset="2"/>
              <a:buChar char="Ø"/>
            </a:pPr>
            <a:r>
              <a:rPr lang="vi-VN" sz="1600" dirty="0" smtClean="0"/>
              <a:t>Grci i Rimljani su jeli žlicama od bronce i srebra, od kojih su neke bile izuzetno lijepe</a:t>
            </a:r>
            <a:r>
              <a:rPr lang="hr-HR" sz="1600" dirty="0" smtClean="0"/>
              <a:t>.</a:t>
            </a:r>
            <a:endParaRPr lang="pl-PL" sz="1600" dirty="0" smtClean="0"/>
          </a:p>
          <a:p>
            <a:pPr>
              <a:buFont typeface="Wingdings" pitchFamily="2" charset="2"/>
              <a:buChar char="Ø"/>
            </a:pPr>
            <a:r>
              <a:rPr lang="hr-HR" sz="1600" dirty="0" smtClean="0"/>
              <a:t>Žlice su u srednjem vijeku pravljene od drveta i kalaja, dok su se bogata gospoda služila žlicama ukrašenim kovanim srebromJelo se prstima sve do 17. stoljeća.</a:t>
            </a:r>
          </a:p>
          <a:p>
            <a:pPr>
              <a:buFont typeface="Wingdings" pitchFamily="2" charset="2"/>
              <a:buChar char="Ø"/>
            </a:pPr>
            <a:r>
              <a:rPr lang="vi-VN" sz="1600" dirty="0" smtClean="0"/>
              <a:t>Nož je nastao od komada kremena ili od nekog drugog kamena što ga je čovjek odlamao tako da dobije oštricu za sječu. Nož je bio jedno od prvih oruđa što ih je čovjek izumio.</a:t>
            </a:r>
            <a:endParaRPr lang="hr-HR" sz="1600" dirty="0" smtClean="0"/>
          </a:p>
        </p:txBody>
      </p:sp>
      <p:pic>
        <p:nvPicPr>
          <p:cNvPr id="5" name="Rezervirano mjesto sadržaja 6" descr="blank__12032533.jpg"/>
          <p:cNvPicPr>
            <a:picLocks noChangeAspect="1"/>
          </p:cNvPicPr>
          <p:nvPr/>
        </p:nvPicPr>
        <p:blipFill>
          <a:blip r:embed="rId2" cstate="print"/>
          <a:stretch>
            <a:fillRect/>
          </a:stretch>
        </p:blipFill>
        <p:spPr>
          <a:xfrm>
            <a:off x="4786314" y="1285860"/>
            <a:ext cx="2786082" cy="2786082"/>
          </a:xfrm>
          <a:prstGeom prst="rect">
            <a:avLst/>
          </a:prstGeom>
          <a:ln>
            <a:noFill/>
          </a:ln>
          <a:effectLst>
            <a:softEdge rad="112500"/>
          </a:effectLst>
        </p:spPr>
      </p:pic>
      <p:pic>
        <p:nvPicPr>
          <p:cNvPr id="35842" name="Picture 2" descr="C:\Users\Josip\Desktop\i.jpg"/>
          <p:cNvPicPr>
            <a:picLocks noChangeAspect="1" noChangeArrowheads="1"/>
          </p:cNvPicPr>
          <p:nvPr/>
        </p:nvPicPr>
        <p:blipFill>
          <a:blip r:embed="rId3" cstate="print"/>
          <a:srcRect/>
          <a:stretch>
            <a:fillRect/>
          </a:stretch>
        </p:blipFill>
        <p:spPr bwMode="auto">
          <a:xfrm>
            <a:off x="4929190" y="4286256"/>
            <a:ext cx="2597745"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500430" y="142852"/>
            <a:ext cx="4857784" cy="707886"/>
          </a:xfrm>
          <a:prstGeom prst="rect">
            <a:avLst/>
          </a:prstGeom>
          <a:noFill/>
        </p:spPr>
        <p:txBody>
          <a:bodyPr wrap="square" rtlCol="0">
            <a:spAutoFit/>
          </a:bodyPr>
          <a:lstStyle/>
          <a:p>
            <a:r>
              <a:rPr lang="hr-H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BIOLOGIJA</a:t>
            </a:r>
            <a:endParaRPr lang="hr-H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Scale>
                                      <p:cBhvr>
                                        <p:cTn id="1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gtEl>
                                        <p:attrNameLst>
                                          <p:attrName>ppt_x</p:attrName>
                                          <p:attrName>ppt_y</p:attrName>
                                        </p:attrNameLst>
                                      </p:cBhvr>
                                    </p:animMotion>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35842"/>
                                        </p:tgtEl>
                                        <p:attrNameLst>
                                          <p:attrName>style.visibility</p:attrName>
                                        </p:attrNameLst>
                                      </p:cBhvr>
                                      <p:to>
                                        <p:strVal val="visible"/>
                                      </p:to>
                                    </p:set>
                                    <p:anim calcmode="lin" valueType="num">
                                      <p:cBhvr>
                                        <p:cTn id="27" dur="500" decel="50000" fill="hold">
                                          <p:stCondLst>
                                            <p:cond delay="0"/>
                                          </p:stCondLst>
                                        </p:cTn>
                                        <p:tgtEl>
                                          <p:spTgt spid="3584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584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5842"/>
                                        </p:tgtEl>
                                        <p:attrNameLst>
                                          <p:attrName>ppt_w</p:attrName>
                                        </p:attrNameLst>
                                      </p:cBhvr>
                                      <p:tavLst>
                                        <p:tav tm="0">
                                          <p:val>
                                            <p:strVal val="#ppt_w*.05"/>
                                          </p:val>
                                        </p:tav>
                                        <p:tav tm="100000">
                                          <p:val>
                                            <p:strVal val="#ppt_w"/>
                                          </p:val>
                                        </p:tav>
                                      </p:tavLst>
                                    </p:anim>
                                    <p:anim calcmode="lin" valueType="num">
                                      <p:cBhvr>
                                        <p:cTn id="30" dur="1000" fill="hold"/>
                                        <p:tgtEl>
                                          <p:spTgt spid="3584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584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584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584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5842"/>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2" dur="1000" fill="hold"/>
                                        <p:tgtEl>
                                          <p:spTgt spid="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7086600" cy="990600"/>
          </a:xfrm>
        </p:spPr>
        <p:txBody>
          <a:bodyPr/>
          <a:lstStyle/>
          <a:p>
            <a:r>
              <a:rPr lang="hr-HR" u="sng" dirty="0" smtClean="0"/>
              <a:t/>
            </a:r>
            <a:br>
              <a:rPr lang="hr-HR" u="sng" dirty="0" smtClean="0"/>
            </a:br>
            <a:r>
              <a:rPr lang="hr-HR" sz="36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1.SKUPINA-KAKO ČITAMO I ŠTO SADRŽE DEKLARACIJE?</a:t>
            </a:r>
            <a:endParaRPr lang="hr-HR" sz="3600" dirty="0"/>
          </a:p>
        </p:txBody>
      </p:sp>
      <p:pic>
        <p:nvPicPr>
          <p:cNvPr id="3" name="Rezervirano mjesto sadržaja 5" descr="img023.jpg"/>
          <p:cNvPicPr>
            <a:picLocks noChangeAspect="1"/>
          </p:cNvPicPr>
          <p:nvPr/>
        </p:nvPicPr>
        <p:blipFill>
          <a:blip r:embed="rId2" cstate="print"/>
          <a:stretch>
            <a:fillRect/>
          </a:stretch>
        </p:blipFill>
        <p:spPr>
          <a:xfrm>
            <a:off x="642910" y="1571612"/>
            <a:ext cx="6215106" cy="4357718"/>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05"/>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 calcmode="lin" valueType="num">
                                      <p:cBhvr>
                                        <p:cTn id="18" dur="500" fill="hold"/>
                                        <p:tgtEl>
                                          <p:spTgt spid="3"/>
                                        </p:tgtEl>
                                        <p:attrNameLst>
                                          <p:attrName>ppt_x</p:attrName>
                                        </p:attrNameLst>
                                      </p:cBhvr>
                                      <p:tavLst>
                                        <p:tav tm="0">
                                          <p:val>
                                            <p:strVal val="#ppt_x-.2"/>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7086600" cy="990600"/>
          </a:xfrm>
        </p:spPr>
        <p:txBody>
          <a:bodyPr/>
          <a:lstStyle/>
          <a:p>
            <a:r>
              <a:rPr lang="hr-H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1.ČITANJE SADRŽAJA SA DEKLARACIJA,PODATCI U TABLICI:</a:t>
            </a:r>
            <a:endParaRPr lang="hr-H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6" name="Picture 2" descr="C:\Users\Josip\Desktop\projekt hrana\slike-projekt što jedemo\PA160605.JPG"/>
          <p:cNvPicPr>
            <a:picLocks noChangeAspect="1" noChangeArrowheads="1"/>
          </p:cNvPicPr>
          <p:nvPr/>
        </p:nvPicPr>
        <p:blipFill>
          <a:blip r:embed="rId2"/>
          <a:srcRect/>
          <a:stretch>
            <a:fillRect/>
          </a:stretch>
        </p:blipFill>
        <p:spPr bwMode="auto">
          <a:xfrm>
            <a:off x="1571604" y="3071810"/>
            <a:ext cx="4500594" cy="3000396"/>
          </a:xfrm>
          <a:prstGeom prst="rect">
            <a:avLst/>
          </a:prstGeom>
          <a:ln>
            <a:noFill/>
          </a:ln>
          <a:effectLst>
            <a:softEdge rad="112500"/>
          </a:effectLst>
        </p:spPr>
      </p:pic>
      <p:graphicFrame>
        <p:nvGraphicFramePr>
          <p:cNvPr id="4" name="Table 3"/>
          <p:cNvGraphicFramePr>
            <a:graphicFrameLocks noGrp="1"/>
          </p:cNvGraphicFramePr>
          <p:nvPr/>
        </p:nvGraphicFramePr>
        <p:xfrm>
          <a:off x="785786" y="1214422"/>
          <a:ext cx="6429420" cy="1774355"/>
        </p:xfrm>
        <a:graphic>
          <a:graphicData uri="http://schemas.openxmlformats.org/drawingml/2006/table">
            <a:tbl>
              <a:tblPr>
                <a:tableStyleId>{775DCB02-9BB8-47FD-8907-85C794F793BA}</a:tableStyleId>
              </a:tblPr>
              <a:tblGrid>
                <a:gridCol w="1069889"/>
                <a:gridCol w="1199074"/>
                <a:gridCol w="2420991"/>
                <a:gridCol w="1739466"/>
              </a:tblGrid>
              <a:tr h="642942">
                <a:tc>
                  <a:txBody>
                    <a:bodyPr/>
                    <a:lstStyle/>
                    <a:p>
                      <a:pPr>
                        <a:lnSpc>
                          <a:spcPct val="115000"/>
                        </a:lnSpc>
                        <a:spcAft>
                          <a:spcPts val="1000"/>
                        </a:spcAft>
                      </a:pPr>
                      <a:r>
                        <a:rPr lang="hr-HR" sz="1100" dirty="0"/>
                        <a:t>Vrsta artikla/</a:t>
                      </a:r>
                    </a:p>
                    <a:p>
                      <a:pPr>
                        <a:lnSpc>
                          <a:spcPct val="115000"/>
                        </a:lnSpc>
                        <a:spcAft>
                          <a:spcPts val="1000"/>
                        </a:spcAft>
                      </a:pPr>
                      <a:r>
                        <a:rPr lang="hr-HR" sz="1100" dirty="0"/>
                        <a:t>namirnice</a:t>
                      </a:r>
                      <a:endParaRPr lang="hr-HR" sz="1100" dirty="0">
                        <a:latin typeface="Calibri"/>
                        <a:ea typeface="Calibri"/>
                        <a:cs typeface="Times New Roman"/>
                      </a:endParaRPr>
                    </a:p>
                  </a:txBody>
                  <a:tcPr marL="68580" marR="68580" marT="0" marB="0"/>
                </a:tc>
                <a:tc>
                  <a:txBody>
                    <a:bodyPr/>
                    <a:lstStyle/>
                    <a:p>
                      <a:pPr>
                        <a:lnSpc>
                          <a:spcPct val="115000"/>
                        </a:lnSpc>
                        <a:spcAft>
                          <a:spcPts val="1000"/>
                        </a:spcAft>
                      </a:pPr>
                      <a:r>
                        <a:rPr lang="hr-HR" sz="1100" dirty="0"/>
                        <a:t>Energ.vrijednost</a:t>
                      </a:r>
                    </a:p>
                    <a:p>
                      <a:pPr>
                        <a:lnSpc>
                          <a:spcPct val="115000"/>
                        </a:lnSpc>
                        <a:spcAft>
                          <a:spcPts val="1000"/>
                        </a:spcAft>
                      </a:pPr>
                      <a:r>
                        <a:rPr lang="hr-HR" sz="1100" dirty="0"/>
                        <a:t>u 100g</a:t>
                      </a:r>
                      <a:endParaRPr lang="hr-HR" sz="1100" dirty="0">
                        <a:latin typeface="Calibri"/>
                        <a:ea typeface="Calibri"/>
                        <a:cs typeface="Times New Roman"/>
                      </a:endParaRPr>
                    </a:p>
                  </a:txBody>
                  <a:tcPr marL="68580" marR="68580" marT="0" marB="0"/>
                </a:tc>
                <a:tc>
                  <a:txBody>
                    <a:bodyPr/>
                    <a:lstStyle/>
                    <a:p>
                      <a:pPr algn="ctr">
                        <a:lnSpc>
                          <a:spcPct val="115000"/>
                        </a:lnSpc>
                        <a:spcAft>
                          <a:spcPts val="1000"/>
                        </a:spcAft>
                      </a:pPr>
                      <a:r>
                        <a:rPr lang="hr-HR" sz="1100" dirty="0"/>
                        <a:t>Hranjive tvari</a:t>
                      </a:r>
                      <a:endParaRPr lang="hr-HR" sz="1100" dirty="0">
                        <a:latin typeface="Calibri"/>
                        <a:ea typeface="Calibri"/>
                        <a:cs typeface="Times New Roman"/>
                      </a:endParaRPr>
                    </a:p>
                  </a:txBody>
                  <a:tcPr marL="68580" marR="68580" marT="0" marB="0"/>
                </a:tc>
                <a:tc>
                  <a:txBody>
                    <a:bodyPr/>
                    <a:lstStyle/>
                    <a:p>
                      <a:pPr algn="ctr">
                        <a:lnSpc>
                          <a:spcPct val="115000"/>
                        </a:lnSpc>
                        <a:spcAft>
                          <a:spcPts val="1000"/>
                        </a:spcAft>
                      </a:pPr>
                      <a:r>
                        <a:rPr lang="hr-HR" sz="1100" dirty="0"/>
                        <a:t>Uloga hranjivih tvari</a:t>
                      </a:r>
                    </a:p>
                    <a:p>
                      <a:pPr algn="ctr">
                        <a:lnSpc>
                          <a:spcPct val="115000"/>
                        </a:lnSpc>
                        <a:spcAft>
                          <a:spcPts val="1000"/>
                        </a:spcAft>
                      </a:pPr>
                      <a:r>
                        <a:rPr lang="hr-HR" sz="1100" dirty="0"/>
                        <a:t>Za ljudski organizam</a:t>
                      </a:r>
                      <a:endParaRPr lang="hr-HR" sz="1100" dirty="0">
                        <a:latin typeface="Calibri"/>
                        <a:ea typeface="Calibri"/>
                        <a:cs typeface="Times New Roman"/>
                      </a:endParaRPr>
                    </a:p>
                  </a:txBody>
                  <a:tcPr marL="68580" marR="68580" marT="0" marB="0"/>
                </a:tc>
              </a:tr>
              <a:tr h="377365">
                <a:tc>
                  <a:txBody>
                    <a:bodyPr/>
                    <a:lstStyle/>
                    <a:p>
                      <a:pPr>
                        <a:lnSpc>
                          <a:spcPct val="115000"/>
                        </a:lnSpc>
                        <a:spcAft>
                          <a:spcPts val="1000"/>
                        </a:spcAft>
                      </a:pPr>
                      <a:r>
                        <a:rPr lang="hr-HR" sz="1100"/>
                        <a:t>Suncekretovo</a:t>
                      </a:r>
                    </a:p>
                    <a:p>
                      <a:pPr>
                        <a:lnSpc>
                          <a:spcPct val="115000"/>
                        </a:lnSpc>
                        <a:spcAft>
                          <a:spcPts val="1000"/>
                        </a:spcAft>
                      </a:pPr>
                      <a:r>
                        <a:rPr lang="hr-HR" sz="1100"/>
                        <a:t>ulje</a:t>
                      </a:r>
                      <a:endParaRPr lang="hr-HR" sz="1100">
                        <a:latin typeface="Calibri"/>
                        <a:ea typeface="Calibri"/>
                        <a:cs typeface="Times New Roman"/>
                      </a:endParaRPr>
                    </a:p>
                  </a:txBody>
                  <a:tcPr marL="68580" marR="68580" marT="0" marB="0"/>
                </a:tc>
                <a:tc>
                  <a:txBody>
                    <a:bodyPr/>
                    <a:lstStyle/>
                    <a:p>
                      <a:pPr>
                        <a:lnSpc>
                          <a:spcPct val="115000"/>
                        </a:lnSpc>
                        <a:spcAft>
                          <a:spcPts val="1000"/>
                        </a:spcAft>
                      </a:pPr>
                      <a:r>
                        <a:rPr lang="hr-HR" sz="1100"/>
                        <a:t>3700kJ</a:t>
                      </a:r>
                      <a:endParaRPr lang="hr-HR" sz="1100">
                        <a:latin typeface="Calibri"/>
                        <a:ea typeface="Calibri"/>
                        <a:cs typeface="Times New Roman"/>
                      </a:endParaRPr>
                    </a:p>
                  </a:txBody>
                  <a:tcPr marL="68580" marR="68580" marT="0" marB="0"/>
                </a:tc>
                <a:tc>
                  <a:txBody>
                    <a:bodyPr/>
                    <a:lstStyle/>
                    <a:p>
                      <a:pPr>
                        <a:lnSpc>
                          <a:spcPct val="115000"/>
                        </a:lnSpc>
                        <a:spcAft>
                          <a:spcPts val="1000"/>
                        </a:spcAft>
                      </a:pPr>
                      <a:r>
                        <a:rPr lang="hr-HR" sz="1100"/>
                        <a:t>Masti-100g,vitamin E 50 mg</a:t>
                      </a:r>
                      <a:endParaRPr lang="hr-HR" sz="1100">
                        <a:latin typeface="Calibri"/>
                        <a:ea typeface="Calibri"/>
                        <a:cs typeface="Times New Roman"/>
                      </a:endParaRPr>
                    </a:p>
                  </a:txBody>
                  <a:tcPr marL="68580" marR="68580" marT="0" marB="0"/>
                </a:tc>
                <a:tc>
                  <a:txBody>
                    <a:bodyPr/>
                    <a:lstStyle/>
                    <a:p>
                      <a:pPr>
                        <a:lnSpc>
                          <a:spcPct val="115000"/>
                        </a:lnSpc>
                        <a:spcAft>
                          <a:spcPts val="1000"/>
                        </a:spcAft>
                      </a:pPr>
                      <a:r>
                        <a:rPr lang="hr-HR" sz="1100"/>
                        <a:t>Energetska i zaštitna</a:t>
                      </a:r>
                      <a:endParaRPr lang="hr-HR" sz="1100">
                        <a:latin typeface="Calibri"/>
                        <a:ea typeface="Calibri"/>
                        <a:cs typeface="Times New Roman"/>
                      </a:endParaRPr>
                    </a:p>
                  </a:txBody>
                  <a:tcPr marL="68580" marR="68580" marT="0" marB="0"/>
                </a:tc>
              </a:tr>
              <a:tr h="412561">
                <a:tc>
                  <a:txBody>
                    <a:bodyPr/>
                    <a:lstStyle/>
                    <a:p>
                      <a:pPr>
                        <a:lnSpc>
                          <a:spcPct val="115000"/>
                        </a:lnSpc>
                        <a:spcAft>
                          <a:spcPts val="1000"/>
                        </a:spcAft>
                      </a:pPr>
                      <a:r>
                        <a:rPr lang="hr-HR" sz="1100"/>
                        <a:t>Svježe mlijeko</a:t>
                      </a:r>
                      <a:endParaRPr lang="hr-HR" sz="1100">
                        <a:latin typeface="Calibri"/>
                        <a:ea typeface="Calibri"/>
                        <a:cs typeface="Times New Roman"/>
                      </a:endParaRPr>
                    </a:p>
                  </a:txBody>
                  <a:tcPr marL="68580" marR="68580" marT="0" marB="0"/>
                </a:tc>
                <a:tc>
                  <a:txBody>
                    <a:bodyPr/>
                    <a:lstStyle/>
                    <a:p>
                      <a:pPr>
                        <a:lnSpc>
                          <a:spcPct val="115000"/>
                        </a:lnSpc>
                        <a:spcAft>
                          <a:spcPts val="1000"/>
                        </a:spcAft>
                      </a:pPr>
                      <a:r>
                        <a:rPr lang="hr-HR" sz="1100"/>
                        <a:t>253 kJ</a:t>
                      </a:r>
                      <a:endParaRPr lang="hr-HR" sz="1100">
                        <a:latin typeface="Calibri"/>
                        <a:ea typeface="Calibri"/>
                        <a:cs typeface="Times New Roman"/>
                      </a:endParaRPr>
                    </a:p>
                  </a:txBody>
                  <a:tcPr marL="68580" marR="68580" marT="0" marB="0"/>
                </a:tc>
                <a:tc>
                  <a:txBody>
                    <a:bodyPr/>
                    <a:lstStyle/>
                    <a:p>
                      <a:pPr>
                        <a:lnSpc>
                          <a:spcPct val="115000"/>
                        </a:lnSpc>
                        <a:spcAft>
                          <a:spcPts val="1000"/>
                        </a:spcAft>
                      </a:pPr>
                      <a:r>
                        <a:rPr lang="hr-HR" sz="1100"/>
                        <a:t>Bjelančevine-3,3g,masti-3,2g,ugljikohidrata-4,6g</a:t>
                      </a:r>
                      <a:endParaRPr lang="hr-HR" sz="1100">
                        <a:latin typeface="Calibri"/>
                        <a:ea typeface="Calibri"/>
                        <a:cs typeface="Times New Roman"/>
                      </a:endParaRPr>
                    </a:p>
                  </a:txBody>
                  <a:tcPr marL="68580" marR="68580" marT="0" marB="0"/>
                </a:tc>
                <a:tc>
                  <a:txBody>
                    <a:bodyPr/>
                    <a:lstStyle/>
                    <a:p>
                      <a:pPr>
                        <a:lnSpc>
                          <a:spcPct val="115000"/>
                        </a:lnSpc>
                        <a:spcAft>
                          <a:spcPts val="1000"/>
                        </a:spcAft>
                      </a:pPr>
                      <a:r>
                        <a:rPr lang="hr-HR" sz="1100"/>
                        <a:t>Gradivna,energetska</a:t>
                      </a:r>
                      <a:endParaRPr lang="hr-HR" sz="1100">
                        <a:latin typeface="Calibri"/>
                        <a:ea typeface="Calibri"/>
                        <a:cs typeface="Times New Roman"/>
                      </a:endParaRPr>
                    </a:p>
                  </a:txBody>
                  <a:tcPr marL="68580" marR="68580" marT="0" marB="0"/>
                </a:tc>
              </a:tr>
              <a:tr h="206280">
                <a:tc>
                  <a:txBody>
                    <a:bodyPr/>
                    <a:lstStyle/>
                    <a:p>
                      <a:pPr>
                        <a:lnSpc>
                          <a:spcPct val="115000"/>
                        </a:lnSpc>
                        <a:spcAft>
                          <a:spcPts val="1000"/>
                        </a:spcAft>
                      </a:pPr>
                      <a:r>
                        <a:rPr lang="hr-HR" sz="1100" dirty="0"/>
                        <a:t>ABC namaz</a:t>
                      </a:r>
                      <a:endParaRPr lang="hr-HR" sz="1100" dirty="0">
                        <a:latin typeface="Calibri"/>
                        <a:ea typeface="Calibri"/>
                        <a:cs typeface="Times New Roman"/>
                      </a:endParaRPr>
                    </a:p>
                  </a:txBody>
                  <a:tcPr marL="68580" marR="68580" marT="0" marB="0"/>
                </a:tc>
                <a:tc>
                  <a:txBody>
                    <a:bodyPr/>
                    <a:lstStyle/>
                    <a:p>
                      <a:pPr>
                        <a:lnSpc>
                          <a:spcPct val="115000"/>
                        </a:lnSpc>
                        <a:spcAft>
                          <a:spcPts val="1000"/>
                        </a:spcAft>
                      </a:pPr>
                      <a:r>
                        <a:rPr lang="hr-HR" sz="1100"/>
                        <a:t>1019kJ</a:t>
                      </a:r>
                      <a:endParaRPr lang="hr-HR" sz="1100">
                        <a:latin typeface="Calibri"/>
                        <a:ea typeface="Calibri"/>
                        <a:cs typeface="Times New Roman"/>
                      </a:endParaRPr>
                    </a:p>
                  </a:txBody>
                  <a:tcPr marL="68580" marR="68580" marT="0" marB="0"/>
                </a:tc>
                <a:tc>
                  <a:txBody>
                    <a:bodyPr/>
                    <a:lstStyle/>
                    <a:p>
                      <a:pPr>
                        <a:lnSpc>
                          <a:spcPct val="115000"/>
                        </a:lnSpc>
                        <a:spcAft>
                          <a:spcPts val="1000"/>
                        </a:spcAft>
                      </a:pPr>
                      <a:r>
                        <a:rPr lang="hr-HR" sz="1100"/>
                        <a:t>Bjelančevine -6,4g,masti-23,0g</a:t>
                      </a:r>
                      <a:endParaRPr lang="hr-HR" sz="1100">
                        <a:latin typeface="Calibri"/>
                        <a:ea typeface="Calibri"/>
                        <a:cs typeface="Times New Roman"/>
                      </a:endParaRPr>
                    </a:p>
                  </a:txBody>
                  <a:tcPr marL="68580" marR="68580" marT="0" marB="0"/>
                </a:tc>
                <a:tc>
                  <a:txBody>
                    <a:bodyPr/>
                    <a:lstStyle/>
                    <a:p>
                      <a:pPr>
                        <a:lnSpc>
                          <a:spcPct val="115000"/>
                        </a:lnSpc>
                        <a:spcAft>
                          <a:spcPts val="1000"/>
                        </a:spcAft>
                      </a:pPr>
                      <a:r>
                        <a:rPr lang="hr-HR" sz="1100" dirty="0"/>
                        <a:t>Gradivna,energetska</a:t>
                      </a:r>
                      <a:endParaRPr lang="hr-HR" sz="1100" dirty="0">
                        <a:latin typeface="Calibri"/>
                        <a:ea typeface="Calibri"/>
                        <a:cs typeface="Times New Roman"/>
                      </a:endParaRPr>
                    </a:p>
                  </a:txBody>
                  <a:tcPr marL="68580" marR="68580" marT="0" marB="0"/>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heckerboard(across)">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7086600" cy="990600"/>
          </a:xfrm>
        </p:spPr>
        <p:txBody>
          <a:bodyPr/>
          <a:lstStyle/>
          <a:p>
            <a:r>
              <a:rPr lang="hr-HR"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2.SKUPINA-</a:t>
            </a:r>
            <a:r>
              <a:rPr lang="hr-H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hr-HR"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ČITANJEM DEKLARACIJE NA NAMIRNICI SAZNATI KOJE ŠTETNE TVARI SE NALAZE U NJOJ TE KOJE BOLESTI MOŽE UZROKOVATI:</a:t>
            </a:r>
            <a:endParaRPr lang="hr-H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Rezervirano mjesto sadržaja 3" descr="img020.jpg"/>
          <p:cNvPicPr>
            <a:picLocks noChangeAspect="1"/>
          </p:cNvPicPr>
          <p:nvPr/>
        </p:nvPicPr>
        <p:blipFill>
          <a:blip r:embed="rId2" cstate="print"/>
          <a:stretch>
            <a:fillRect/>
          </a:stretch>
        </p:blipFill>
        <p:spPr>
          <a:xfrm>
            <a:off x="323528" y="1772816"/>
            <a:ext cx="3283728" cy="4525963"/>
          </a:xfrm>
          <a:prstGeom prst="rect">
            <a:avLst/>
          </a:prstGeom>
        </p:spPr>
      </p:pic>
      <p:pic>
        <p:nvPicPr>
          <p:cNvPr id="4" name="Rezervirano mjesto sadržaja 5" descr="img021.jpg"/>
          <p:cNvPicPr>
            <a:picLocks noChangeAspect="1"/>
          </p:cNvPicPr>
          <p:nvPr/>
        </p:nvPicPr>
        <p:blipFill>
          <a:blip r:embed="rId3" cstate="print"/>
          <a:stretch>
            <a:fillRect/>
          </a:stretch>
        </p:blipFill>
        <p:spPr>
          <a:xfrm>
            <a:off x="3563888" y="1700808"/>
            <a:ext cx="3404437" cy="4597971"/>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7086600" cy="990600"/>
          </a:xfrm>
        </p:spPr>
        <p:txBody>
          <a:bodyPr/>
          <a:lstStyle/>
          <a:p>
            <a:r>
              <a:rPr lang="hr-H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2.ŠTETNE TVARI KOJE  UNOSIMO U ORGANIZAM I POSLJEDICE TOGA:</a:t>
            </a:r>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049" name="Picture 1" descr="C:\Users\Josip\Desktop\projekt hrana\slike-projekt što jedemo\PA140582.JPG"/>
          <p:cNvPicPr>
            <a:picLocks noChangeAspect="1" noChangeArrowheads="1"/>
          </p:cNvPicPr>
          <p:nvPr/>
        </p:nvPicPr>
        <p:blipFill>
          <a:blip r:embed="rId2" cstate="print"/>
          <a:srcRect/>
          <a:stretch>
            <a:fillRect/>
          </a:stretch>
        </p:blipFill>
        <p:spPr bwMode="auto">
          <a:xfrm>
            <a:off x="1571604" y="3571876"/>
            <a:ext cx="3786214" cy="2357454"/>
          </a:xfrm>
          <a:prstGeom prst="rect">
            <a:avLst/>
          </a:prstGeom>
          <a:noFill/>
        </p:spPr>
      </p:pic>
      <p:graphicFrame>
        <p:nvGraphicFramePr>
          <p:cNvPr id="4" name="Table 3"/>
          <p:cNvGraphicFramePr>
            <a:graphicFrameLocks noGrp="1"/>
          </p:cNvGraphicFramePr>
          <p:nvPr/>
        </p:nvGraphicFramePr>
        <p:xfrm>
          <a:off x="785786" y="1285860"/>
          <a:ext cx="5881370" cy="2214577"/>
        </p:xfrm>
        <a:graphic>
          <a:graphicData uri="http://schemas.openxmlformats.org/drawingml/2006/table">
            <a:tbl>
              <a:tblPr>
                <a:tableStyleId>{775DCB02-9BB8-47FD-8907-85C794F793BA}</a:tableStyleId>
              </a:tblPr>
              <a:tblGrid>
                <a:gridCol w="1318260"/>
                <a:gridCol w="2199005"/>
                <a:gridCol w="2364105"/>
              </a:tblGrid>
              <a:tr h="293718">
                <a:tc>
                  <a:txBody>
                    <a:bodyPr/>
                    <a:lstStyle/>
                    <a:p>
                      <a:pPr algn="ctr">
                        <a:lnSpc>
                          <a:spcPct val="115000"/>
                        </a:lnSpc>
                        <a:spcAft>
                          <a:spcPts val="1000"/>
                        </a:spcAft>
                      </a:pPr>
                      <a:r>
                        <a:rPr lang="hr-HR" sz="1100" dirty="0"/>
                        <a:t>Naziv artikla</a:t>
                      </a:r>
                      <a:endParaRPr lang="hr-HR" sz="1100" dirty="0">
                        <a:latin typeface="Calibri"/>
                        <a:ea typeface="Calibri"/>
                        <a:cs typeface="Times New Roman"/>
                      </a:endParaRPr>
                    </a:p>
                  </a:txBody>
                  <a:tcPr marL="68580" marR="68580" marT="0" marB="0"/>
                </a:tc>
                <a:tc>
                  <a:txBody>
                    <a:bodyPr/>
                    <a:lstStyle/>
                    <a:p>
                      <a:pPr algn="ctr">
                        <a:lnSpc>
                          <a:spcPct val="115000"/>
                        </a:lnSpc>
                        <a:spcAft>
                          <a:spcPts val="1000"/>
                        </a:spcAft>
                      </a:pPr>
                      <a:r>
                        <a:rPr lang="hr-HR" sz="1100"/>
                        <a:t>Štetni kemijski spoj</a:t>
                      </a:r>
                      <a:endParaRPr lang="hr-HR" sz="1100">
                        <a:latin typeface="Calibri"/>
                        <a:ea typeface="Calibri"/>
                        <a:cs typeface="Times New Roman"/>
                      </a:endParaRPr>
                    </a:p>
                  </a:txBody>
                  <a:tcPr marL="68580" marR="68580" marT="0" marB="0"/>
                </a:tc>
                <a:tc>
                  <a:txBody>
                    <a:bodyPr/>
                    <a:lstStyle/>
                    <a:p>
                      <a:pPr algn="ctr">
                        <a:lnSpc>
                          <a:spcPct val="115000"/>
                        </a:lnSpc>
                        <a:spcAft>
                          <a:spcPts val="1000"/>
                        </a:spcAft>
                      </a:pPr>
                      <a:r>
                        <a:rPr lang="hr-HR" sz="1100"/>
                        <a:t>Bolest</a:t>
                      </a:r>
                      <a:endParaRPr lang="hr-HR" sz="1100">
                        <a:latin typeface="Calibri"/>
                        <a:ea typeface="Calibri"/>
                        <a:cs typeface="Times New Roman"/>
                      </a:endParaRPr>
                    </a:p>
                  </a:txBody>
                  <a:tcPr marL="68580" marR="68580" marT="0" marB="0"/>
                </a:tc>
              </a:tr>
              <a:tr h="590434">
                <a:tc>
                  <a:txBody>
                    <a:bodyPr/>
                    <a:lstStyle/>
                    <a:p>
                      <a:pPr>
                        <a:lnSpc>
                          <a:spcPct val="115000"/>
                        </a:lnSpc>
                        <a:spcAft>
                          <a:spcPts val="1000"/>
                        </a:spcAft>
                      </a:pPr>
                      <a:r>
                        <a:rPr lang="hr-HR" sz="1100"/>
                        <a:t>Pureći parizer</a:t>
                      </a:r>
                      <a:endParaRPr lang="hr-HR" sz="1100">
                        <a:latin typeface="Calibri"/>
                        <a:ea typeface="Calibri"/>
                        <a:cs typeface="Times New Roman"/>
                      </a:endParaRPr>
                    </a:p>
                  </a:txBody>
                  <a:tcPr marL="68580" marR="68580" marT="0" marB="0"/>
                </a:tc>
                <a:tc>
                  <a:txBody>
                    <a:bodyPr/>
                    <a:lstStyle/>
                    <a:p>
                      <a:pPr>
                        <a:lnSpc>
                          <a:spcPct val="115000"/>
                        </a:lnSpc>
                        <a:spcAft>
                          <a:spcPts val="1000"/>
                        </a:spcAft>
                      </a:pPr>
                      <a:r>
                        <a:rPr lang="hr-HR" sz="1100"/>
                        <a:t>Želatina,protein soje</a:t>
                      </a:r>
                    </a:p>
                    <a:p>
                      <a:pPr>
                        <a:lnSpc>
                          <a:spcPct val="115000"/>
                        </a:lnSpc>
                        <a:spcAft>
                          <a:spcPts val="1000"/>
                        </a:spcAft>
                      </a:pPr>
                      <a:r>
                        <a:rPr lang="hr-HR" sz="1100"/>
                        <a:t>Ekstrakt kvasca</a:t>
                      </a:r>
                      <a:endParaRPr lang="hr-HR" sz="1100">
                        <a:latin typeface="Calibri"/>
                        <a:ea typeface="Calibri"/>
                        <a:cs typeface="Times New Roman"/>
                      </a:endParaRPr>
                    </a:p>
                  </a:txBody>
                  <a:tcPr marL="68580" marR="68580" marT="0" marB="0"/>
                </a:tc>
                <a:tc>
                  <a:txBody>
                    <a:bodyPr/>
                    <a:lstStyle/>
                    <a:p>
                      <a:pPr>
                        <a:lnSpc>
                          <a:spcPct val="115000"/>
                        </a:lnSpc>
                        <a:spcAft>
                          <a:spcPts val="1000"/>
                        </a:spcAft>
                      </a:pPr>
                      <a:r>
                        <a:rPr lang="hr-HR" sz="1100"/>
                        <a:t>GMO,poremaćaji u organizmu</a:t>
                      </a:r>
                      <a:endParaRPr lang="hr-HR" sz="1100">
                        <a:latin typeface="Calibri"/>
                        <a:ea typeface="Calibri"/>
                        <a:cs typeface="Times New Roman"/>
                      </a:endParaRPr>
                    </a:p>
                  </a:txBody>
                  <a:tcPr marL="68580" marR="68580" marT="0" marB="0"/>
                </a:tc>
              </a:tr>
              <a:tr h="662365">
                <a:tc>
                  <a:txBody>
                    <a:bodyPr/>
                    <a:lstStyle/>
                    <a:p>
                      <a:pPr>
                        <a:lnSpc>
                          <a:spcPct val="115000"/>
                        </a:lnSpc>
                        <a:spcAft>
                          <a:spcPts val="1000"/>
                        </a:spcAft>
                      </a:pPr>
                      <a:r>
                        <a:rPr lang="hr-HR" sz="1600" b="1" dirty="0">
                          <a:solidFill>
                            <a:srgbClr val="FF0000"/>
                          </a:solidFill>
                        </a:rPr>
                        <a:t>ISO-SPORT</a:t>
                      </a:r>
                      <a:endParaRPr lang="hr-HR" sz="1600" b="1" dirty="0">
                        <a:solidFill>
                          <a:srgbClr val="FF0000"/>
                        </a:solidFill>
                        <a:latin typeface="Calibri"/>
                        <a:ea typeface="Calibri"/>
                        <a:cs typeface="Times New Roman"/>
                      </a:endParaRPr>
                    </a:p>
                  </a:txBody>
                  <a:tcPr marL="68580" marR="68580" marT="0" marB="0"/>
                </a:tc>
                <a:tc>
                  <a:txBody>
                    <a:bodyPr/>
                    <a:lstStyle/>
                    <a:p>
                      <a:pPr>
                        <a:lnSpc>
                          <a:spcPct val="115000"/>
                        </a:lnSpc>
                        <a:spcAft>
                          <a:spcPts val="1000"/>
                        </a:spcAft>
                      </a:pPr>
                      <a:r>
                        <a:rPr lang="hr-HR" sz="1100" b="1" dirty="0">
                          <a:solidFill>
                            <a:srgbClr val="FF0000"/>
                          </a:solidFill>
                        </a:rPr>
                        <a:t>Aspartam</a:t>
                      </a:r>
                    </a:p>
                    <a:p>
                      <a:pPr>
                        <a:lnSpc>
                          <a:spcPct val="115000"/>
                        </a:lnSpc>
                        <a:spcAft>
                          <a:spcPts val="1000"/>
                        </a:spcAft>
                      </a:pPr>
                      <a:r>
                        <a:rPr lang="hr-HR" sz="1100" b="1" dirty="0">
                          <a:solidFill>
                            <a:srgbClr val="FF0000"/>
                          </a:solidFill>
                        </a:rPr>
                        <a:t>Acesulfam,kalijev-fosfat</a:t>
                      </a:r>
                      <a:endParaRPr lang="hr-HR" sz="1100" b="1" dirty="0">
                        <a:solidFill>
                          <a:srgbClr val="FF0000"/>
                        </a:solidFill>
                        <a:latin typeface="Calibri"/>
                        <a:ea typeface="Calibri"/>
                        <a:cs typeface="Times New Roman"/>
                      </a:endParaRPr>
                    </a:p>
                  </a:txBody>
                  <a:tcPr marL="68580" marR="68580" marT="0" marB="0"/>
                </a:tc>
                <a:tc>
                  <a:txBody>
                    <a:bodyPr/>
                    <a:lstStyle/>
                    <a:p>
                      <a:pPr>
                        <a:lnSpc>
                          <a:spcPct val="115000"/>
                        </a:lnSpc>
                        <a:spcAft>
                          <a:spcPts val="1000"/>
                        </a:spcAft>
                      </a:pPr>
                      <a:r>
                        <a:rPr lang="hr-HR" sz="1100" b="1" dirty="0">
                          <a:solidFill>
                            <a:srgbClr val="FF0000"/>
                          </a:solidFill>
                        </a:rPr>
                        <a:t>Rak pluća,dojke,toksićan,nagrizajući za nokte</a:t>
                      </a:r>
                      <a:endParaRPr lang="hr-HR" sz="1100" b="1" dirty="0">
                        <a:solidFill>
                          <a:srgbClr val="FF0000"/>
                        </a:solidFill>
                        <a:latin typeface="Calibri"/>
                        <a:ea typeface="Calibri"/>
                        <a:cs typeface="Times New Roman"/>
                      </a:endParaRPr>
                    </a:p>
                  </a:txBody>
                  <a:tcPr marL="68580" marR="68580" marT="0" marB="0"/>
                </a:tc>
              </a:tr>
              <a:tr h="668060">
                <a:tc>
                  <a:txBody>
                    <a:bodyPr/>
                    <a:lstStyle/>
                    <a:p>
                      <a:pPr>
                        <a:lnSpc>
                          <a:spcPct val="115000"/>
                        </a:lnSpc>
                        <a:spcAft>
                          <a:spcPts val="1000"/>
                        </a:spcAft>
                      </a:pPr>
                      <a:r>
                        <a:rPr lang="hr-HR" sz="1100"/>
                        <a:t>Maraska sirup</a:t>
                      </a:r>
                    </a:p>
                    <a:p>
                      <a:pPr>
                        <a:lnSpc>
                          <a:spcPct val="115000"/>
                        </a:lnSpc>
                        <a:spcAft>
                          <a:spcPts val="1000"/>
                        </a:spcAft>
                      </a:pPr>
                      <a:r>
                        <a:rPr lang="hr-HR" sz="1100"/>
                        <a:t>Multi-multivitamin</a:t>
                      </a:r>
                      <a:endParaRPr lang="hr-HR" sz="1100">
                        <a:latin typeface="Calibri"/>
                        <a:ea typeface="Calibri"/>
                        <a:cs typeface="Times New Roman"/>
                      </a:endParaRPr>
                    </a:p>
                  </a:txBody>
                  <a:tcPr marL="68580" marR="68580" marT="0" marB="0"/>
                </a:tc>
                <a:tc>
                  <a:txBody>
                    <a:bodyPr/>
                    <a:lstStyle/>
                    <a:p>
                      <a:pPr>
                        <a:lnSpc>
                          <a:spcPct val="115000"/>
                        </a:lnSpc>
                        <a:spcAft>
                          <a:spcPts val="1000"/>
                        </a:spcAft>
                      </a:pPr>
                      <a:r>
                        <a:rPr lang="hr-HR" sz="1100" dirty="0"/>
                        <a:t>Saharin,acesulfam,aspartman</a:t>
                      </a:r>
                      <a:endParaRPr lang="hr-HR" sz="1100" dirty="0">
                        <a:latin typeface="Calibri"/>
                        <a:ea typeface="Calibri"/>
                        <a:cs typeface="Times New Roman"/>
                      </a:endParaRPr>
                    </a:p>
                  </a:txBody>
                  <a:tcPr marL="68580" marR="68580" marT="0" marB="0"/>
                </a:tc>
                <a:tc>
                  <a:txBody>
                    <a:bodyPr/>
                    <a:lstStyle/>
                    <a:p>
                      <a:pPr>
                        <a:lnSpc>
                          <a:spcPct val="115000"/>
                        </a:lnSpc>
                        <a:spcAft>
                          <a:spcPts val="1000"/>
                        </a:spcAft>
                      </a:pPr>
                      <a:r>
                        <a:rPr lang="hr-HR" sz="1100" dirty="0"/>
                        <a:t>Rak krvi,vrtoglavice,glavobolja,dvostruke slike</a:t>
                      </a:r>
                      <a:endParaRPr lang="hr-HR" sz="1100" dirty="0">
                        <a:latin typeface="Calibri"/>
                        <a:ea typeface="Calibri"/>
                        <a:cs typeface="Times New Roman"/>
                      </a:endParaRPr>
                    </a:p>
                  </a:txBody>
                  <a:tcPr marL="68580" marR="68580" marT="0" marB="0"/>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049"/>
                                        </p:tgtEl>
                                        <p:attrNameLst>
                                          <p:attrName>style.visibility</p:attrName>
                                        </p:attrNameLst>
                                      </p:cBhvr>
                                      <p:to>
                                        <p:strVal val="visible"/>
                                      </p:to>
                                    </p:set>
                                    <p:anim calcmode="lin" valueType="num">
                                      <p:cBhvr>
                                        <p:cTn id="31" dur="500" decel="50000" fill="hold">
                                          <p:stCondLst>
                                            <p:cond delay="0"/>
                                          </p:stCondLst>
                                        </p:cTn>
                                        <p:tgtEl>
                                          <p:spTgt spid="204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04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049"/>
                                        </p:tgtEl>
                                        <p:attrNameLst>
                                          <p:attrName>ppt_w</p:attrName>
                                        </p:attrNameLst>
                                      </p:cBhvr>
                                      <p:tavLst>
                                        <p:tav tm="0">
                                          <p:val>
                                            <p:strVal val="#ppt_w*.05"/>
                                          </p:val>
                                        </p:tav>
                                        <p:tav tm="100000">
                                          <p:val>
                                            <p:strVal val="#ppt_w"/>
                                          </p:val>
                                        </p:tav>
                                      </p:tavLst>
                                    </p:anim>
                                    <p:anim calcmode="lin" valueType="num">
                                      <p:cBhvr>
                                        <p:cTn id="34" dur="1000" fill="hold"/>
                                        <p:tgtEl>
                                          <p:spTgt spid="204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04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04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04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6286544" cy="785794"/>
          </a:xfrm>
        </p:spPr>
        <p:txBody>
          <a:bodyPr/>
          <a:lstStyle/>
          <a:p>
            <a:pPr algn="ctr"/>
            <a:r>
              <a:rPr lang="hr-HR"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CILJ PROJEKTA:</a:t>
            </a:r>
            <a:endParaRPr lang="hr-HR"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2"/>
          <p:cNvSpPr/>
          <p:nvPr/>
        </p:nvSpPr>
        <p:spPr>
          <a:xfrm>
            <a:off x="285720" y="857232"/>
            <a:ext cx="4572000" cy="50783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hr-HR" dirty="0" smtClean="0"/>
              <a:t>-Naučiti koja je uloga hrane za zdravlje te uočiti vrijednost izbora  zdravog  </a:t>
            </a:r>
          </a:p>
          <a:p>
            <a:pPr>
              <a:buNone/>
            </a:pPr>
            <a:r>
              <a:rPr lang="hr-HR" dirty="0" smtClean="0"/>
              <a:t>      životnog stila.</a:t>
            </a:r>
          </a:p>
          <a:p>
            <a:pPr>
              <a:buNone/>
            </a:pPr>
            <a:endParaRPr lang="hr-HR" dirty="0" smtClean="0"/>
          </a:p>
          <a:p>
            <a:r>
              <a:rPr lang="hr-HR" dirty="0" smtClean="0"/>
              <a:t>-Naučiti koji su biološki važni spojevi-ugljikohidrati, proteini, ulja i masti.</a:t>
            </a:r>
          </a:p>
          <a:p>
            <a:endParaRPr lang="hr-HR" dirty="0" smtClean="0"/>
          </a:p>
          <a:p>
            <a:r>
              <a:rPr lang="hr-HR" dirty="0" smtClean="0"/>
              <a:t>-Ukazati na važnost vitamina i minerala u prehrani, opisati pravilne  prehrambene navike.</a:t>
            </a:r>
          </a:p>
          <a:p>
            <a:endParaRPr lang="hr-HR" dirty="0" smtClean="0"/>
          </a:p>
          <a:p>
            <a:r>
              <a:rPr lang="hr-HR" dirty="0" smtClean="0"/>
              <a:t> -Nabrojati najčešće alergene i reakcije do kojih dolazi njihovom konzumacijom .</a:t>
            </a:r>
          </a:p>
          <a:p>
            <a:endParaRPr lang="hr-HR" dirty="0" smtClean="0"/>
          </a:p>
          <a:p>
            <a:r>
              <a:rPr lang="hr-HR" dirty="0" smtClean="0"/>
              <a:t>-Upoznati neke od aditiva, konzervansa i bojila  koji se koriste u prehrani, njihovo porijeklo i štetnost za organizam.</a:t>
            </a:r>
          </a:p>
          <a:p>
            <a:endParaRPr lang="hr-HR" dirty="0" smtClean="0"/>
          </a:p>
          <a:p>
            <a:r>
              <a:rPr lang="hr-HR" b="1" dirty="0" smtClean="0"/>
              <a:t>-NAUČITI KAKO SE ZDRAVO HRANITI.</a:t>
            </a:r>
            <a:endParaRPr lang="hr-HR" b="1" dirty="0"/>
          </a:p>
        </p:txBody>
      </p:sp>
      <p:pic>
        <p:nvPicPr>
          <p:cNvPr id="4" name="Picture 5" descr="http://www.coolinarika.com/image/dd1ca0184d8cf85ecdfd598354aa97e3_header.jpg"/>
          <p:cNvPicPr>
            <a:picLocks noChangeAspect="1" noChangeArrowheads="1"/>
          </p:cNvPicPr>
          <p:nvPr/>
        </p:nvPicPr>
        <p:blipFill>
          <a:blip r:embed="rId2" cstate="print"/>
          <a:srcRect/>
          <a:stretch>
            <a:fillRect/>
          </a:stretch>
        </p:blipFill>
        <p:spPr bwMode="auto">
          <a:xfrm>
            <a:off x="4857752" y="1000108"/>
            <a:ext cx="2822572" cy="2183085"/>
          </a:xfrm>
          <a:prstGeom prst="rect">
            <a:avLst/>
          </a:prstGeom>
          <a:ln>
            <a:noFill/>
          </a:ln>
          <a:effectLst>
            <a:softEdge rad="112500"/>
          </a:effectLst>
        </p:spPr>
      </p:pic>
      <p:pic>
        <p:nvPicPr>
          <p:cNvPr id="34818" name="Picture 2" descr="C:\Users\Josip\Desktop\K,.jpg"/>
          <p:cNvPicPr>
            <a:picLocks noChangeAspect="1" noChangeArrowheads="1"/>
          </p:cNvPicPr>
          <p:nvPr/>
        </p:nvPicPr>
        <p:blipFill>
          <a:blip r:embed="rId3" cstate="print"/>
          <a:srcRect/>
          <a:stretch>
            <a:fillRect/>
          </a:stretch>
        </p:blipFill>
        <p:spPr bwMode="auto">
          <a:xfrm>
            <a:off x="4857752" y="3429000"/>
            <a:ext cx="2800370" cy="2214578"/>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gtEl>
                                        <p:attrNameLst>
                                          <p:attrName>ppt_y</p:attrName>
                                        </p:attrNameLst>
                                      </p:cBhvr>
                                      <p:tavLst>
                                        <p:tav tm="0">
                                          <p:val>
                                            <p:strVal val="#ppt_y"/>
                                          </p:val>
                                        </p:tav>
                                        <p:tav tm="100000">
                                          <p:val>
                                            <p:strVal val="#ppt_y"/>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34818"/>
                                        </p:tgtEl>
                                        <p:attrNameLst>
                                          <p:attrName>style.visibility</p:attrName>
                                        </p:attrNameLst>
                                      </p:cBhvr>
                                      <p:to>
                                        <p:strVal val="visible"/>
                                      </p:to>
                                    </p:set>
                                    <p:anim calcmode="lin" valueType="num">
                                      <p:cBhvr>
                                        <p:cTn id="31" dur="1000" fill="hold"/>
                                        <p:tgtEl>
                                          <p:spTgt spid="348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4818"/>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4818"/>
                                        </p:tgtEl>
                                        <p:attrNameLst>
                                          <p:attrName>ppt_y</p:attrName>
                                        </p:attrNameLst>
                                      </p:cBhvr>
                                      <p:tavLst>
                                        <p:tav tm="0">
                                          <p:val>
                                            <p:strVal val="#ppt_y"/>
                                          </p:val>
                                        </p:tav>
                                        <p:tav tm="100000">
                                          <p:val>
                                            <p:strVal val="#ppt_y"/>
                                          </p:val>
                                        </p:tav>
                                      </p:tavLst>
                                    </p:anim>
                                    <p:animEffect transition="in" filter="fade">
                                      <p:cBhvr>
                                        <p:cTn id="34" dur="1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7086600" cy="990600"/>
          </a:xfrm>
        </p:spPr>
        <p:txBody>
          <a:bodyPr/>
          <a:lstStyle/>
          <a:p>
            <a:r>
              <a:rPr lang="hr-HR"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3.SKUPINA:POMOĆU NAMIRNICA NA TANJURU SLOŽITI JEDAN ZDRAV OBROK I OBRAZLOŽITI PO ČEMU JE ON ZDRAV:</a:t>
            </a:r>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Rezervirano mjesto sadržaja 3" descr="http://www.nestle.hr/asset-library/PublishingImages/cinjenice/tanjur-pravilne.JPG"/>
          <p:cNvPicPr>
            <a:picLocks/>
          </p:cNvPicPr>
          <p:nvPr/>
        </p:nvPicPr>
        <p:blipFill>
          <a:blip r:embed="rId2" cstate="print"/>
          <a:srcRect/>
          <a:stretch>
            <a:fillRect/>
          </a:stretch>
        </p:blipFill>
        <p:spPr bwMode="auto">
          <a:xfrm>
            <a:off x="142844" y="2285992"/>
            <a:ext cx="3786214" cy="3357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385" name="Picture 1" descr="C:\Users\Josip\Desktop\projekt hrana\slike-projekt što jedemo\PA160600.JPG"/>
          <p:cNvPicPr>
            <a:picLocks noChangeAspect="1" noChangeArrowheads="1"/>
          </p:cNvPicPr>
          <p:nvPr/>
        </p:nvPicPr>
        <p:blipFill>
          <a:blip r:embed="rId3"/>
          <a:srcRect/>
          <a:stretch>
            <a:fillRect/>
          </a:stretch>
        </p:blipFill>
        <p:spPr bwMode="auto">
          <a:xfrm>
            <a:off x="3929058" y="2143116"/>
            <a:ext cx="3790624" cy="3713086"/>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6385"/>
                                        </p:tgtEl>
                                        <p:attrNameLst>
                                          <p:attrName>style.visibility</p:attrName>
                                        </p:attrNameLst>
                                      </p:cBhvr>
                                      <p:to>
                                        <p:strVal val="visible"/>
                                      </p:to>
                                    </p:set>
                                    <p:animEffect transition="in" filter="diamond(in)">
                                      <p:cBhvr>
                                        <p:cTn id="17" dur="2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7086600" cy="990600"/>
          </a:xfrm>
        </p:spPr>
        <p:txBody>
          <a:bodyPr/>
          <a:lstStyle/>
          <a:p>
            <a:r>
              <a:rPr lang="hr-H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KAKO BI TREBAO IZGLEDATI ZDRAV OBROK TIJEKOM DANA:</a:t>
            </a:r>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2"/>
          <p:cNvSpPr/>
          <p:nvPr/>
        </p:nvSpPr>
        <p:spPr>
          <a:xfrm>
            <a:off x="214282" y="1285860"/>
            <a:ext cx="4572000" cy="2585323"/>
          </a:xfrm>
          <a:prstGeom prst="rect">
            <a:avLst/>
          </a:prstGeom>
        </p:spPr>
        <p:txBody>
          <a:bodyPr>
            <a:spAutoFit/>
          </a:bodyPr>
          <a:lstStyle/>
          <a:p>
            <a:pPr>
              <a:buFont typeface="Wingdings" pitchFamily="2" charset="2"/>
              <a:buChar char="Ø"/>
            </a:pPr>
            <a:r>
              <a:rPr lang="hr-HR" dirty="0" smtClean="0">
                <a:solidFill>
                  <a:schemeClr val="accent4">
                    <a:lumMod val="75000"/>
                  </a:schemeClr>
                </a:solidFill>
              </a:rPr>
              <a:t>  DORUCAK-jogurt,cornflakes,jabuka</a:t>
            </a:r>
          </a:p>
          <a:p>
            <a:r>
              <a:rPr lang="hr-HR" dirty="0" smtClean="0">
                <a:solidFill>
                  <a:schemeClr val="accent4">
                    <a:lumMod val="75000"/>
                  </a:schemeClr>
                </a:solidFill>
              </a:rPr>
              <a:t>                   -mlijeko,kruh,palenta</a:t>
            </a:r>
          </a:p>
          <a:p>
            <a:pPr>
              <a:buFont typeface="Wingdings" pitchFamily="2" charset="2"/>
              <a:buChar char="Ø"/>
            </a:pPr>
            <a:r>
              <a:rPr lang="hr-HR" dirty="0" smtClean="0">
                <a:solidFill>
                  <a:schemeClr val="accent4">
                    <a:lumMod val="75000"/>
                  </a:schemeClr>
                </a:solidFill>
              </a:rPr>
              <a:t>RUCAK1-riba,krumpir</a:t>
            </a:r>
          </a:p>
          <a:p>
            <a:pPr>
              <a:buFont typeface="Wingdings" pitchFamily="2" charset="2"/>
              <a:buChar char="Ø"/>
            </a:pPr>
            <a:r>
              <a:rPr lang="hr-HR" dirty="0" smtClean="0">
                <a:solidFill>
                  <a:schemeClr val="accent4">
                    <a:lumMod val="75000"/>
                  </a:schemeClr>
                </a:solidFill>
              </a:rPr>
              <a:t>RUCAK2-kruh,povrtna salata,meso   </a:t>
            </a:r>
          </a:p>
          <a:p>
            <a:pPr>
              <a:buFont typeface="Wingdings" pitchFamily="2" charset="2"/>
              <a:buChar char="Ø"/>
            </a:pPr>
            <a:r>
              <a:rPr lang="hr-HR" dirty="0" smtClean="0">
                <a:solidFill>
                  <a:schemeClr val="accent4">
                    <a:lumMod val="75000"/>
                  </a:schemeClr>
                </a:solidFill>
              </a:rPr>
              <a:t>RUČAK3-krumpir,janjetina,kupus,kukuruzni kruh</a:t>
            </a:r>
          </a:p>
          <a:p>
            <a:pPr>
              <a:buFont typeface="Wingdings" pitchFamily="2" charset="2"/>
              <a:buChar char="Ø"/>
            </a:pPr>
            <a:r>
              <a:rPr lang="hr-HR" dirty="0" smtClean="0">
                <a:solidFill>
                  <a:schemeClr val="accent4">
                    <a:lumMod val="75000"/>
                  </a:schemeClr>
                </a:solidFill>
              </a:rPr>
              <a:t>RUČAK4-kelj,riba,kukuruzni kruh</a:t>
            </a:r>
          </a:p>
          <a:p>
            <a:pPr>
              <a:buFont typeface="Wingdings" pitchFamily="2" charset="2"/>
              <a:buChar char="Ø"/>
            </a:pPr>
            <a:r>
              <a:rPr lang="hr-HR" dirty="0" smtClean="0">
                <a:solidFill>
                  <a:schemeClr val="accent4">
                    <a:lumMod val="75000"/>
                  </a:schemeClr>
                </a:solidFill>
              </a:rPr>
              <a:t>VECERA-tjestenina,vrhnje,jabuka</a:t>
            </a:r>
          </a:p>
          <a:p>
            <a:r>
              <a:rPr lang="hr-HR" dirty="0" smtClean="0">
                <a:solidFill>
                  <a:schemeClr val="accent4">
                    <a:lumMod val="75000"/>
                  </a:schemeClr>
                </a:solidFill>
              </a:rPr>
              <a:t>              -kruške,jogurt,kruh polubijeli,čaj</a:t>
            </a:r>
            <a:endParaRPr lang="hr-HR" dirty="0">
              <a:solidFill>
                <a:schemeClr val="accent4">
                  <a:lumMod val="75000"/>
                </a:schemeClr>
              </a:solidFill>
            </a:endParaRPr>
          </a:p>
        </p:txBody>
      </p:sp>
      <p:pic>
        <p:nvPicPr>
          <p:cNvPr id="54274" name="Picture 2" descr="C:\Users\Josip\Desktop\projekt hrana\slike-projekt što jedemo\PA160607.JPG"/>
          <p:cNvPicPr>
            <a:picLocks noChangeAspect="1" noChangeArrowheads="1"/>
          </p:cNvPicPr>
          <p:nvPr/>
        </p:nvPicPr>
        <p:blipFill>
          <a:blip r:embed="rId2"/>
          <a:srcRect/>
          <a:stretch>
            <a:fillRect/>
          </a:stretch>
        </p:blipFill>
        <p:spPr bwMode="auto">
          <a:xfrm>
            <a:off x="1357290" y="3786190"/>
            <a:ext cx="4500594" cy="2286016"/>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05"/>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 calcmode="lin" valueType="num">
                                      <p:cBhvr>
                                        <p:cTn id="18" dur="500" fill="hold"/>
                                        <p:tgtEl>
                                          <p:spTgt spid="3"/>
                                        </p:tgtEl>
                                        <p:attrNameLst>
                                          <p:attrName>ppt_x</p:attrName>
                                        </p:attrNameLst>
                                      </p:cBhvr>
                                      <p:tavLst>
                                        <p:tav tm="0">
                                          <p:val>
                                            <p:strVal val="#ppt_x-.2"/>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54274"/>
                                        </p:tgtEl>
                                        <p:attrNameLst>
                                          <p:attrName>style.visibility</p:attrName>
                                        </p:attrNameLst>
                                      </p:cBhvr>
                                      <p:to>
                                        <p:strVal val="visible"/>
                                      </p:to>
                                    </p:set>
                                    <p:anim calcmode="lin" valueType="num">
                                      <p:cBhvr>
                                        <p:cTn id="25" dur="500" fill="hold"/>
                                        <p:tgtEl>
                                          <p:spTgt spid="54274"/>
                                        </p:tgtEl>
                                        <p:attrNameLst>
                                          <p:attrName>ppt_w</p:attrName>
                                        </p:attrNameLst>
                                      </p:cBhvr>
                                      <p:tavLst>
                                        <p:tav tm="0">
                                          <p:val>
                                            <p:strVal val="#ppt_w*0.05"/>
                                          </p:val>
                                        </p:tav>
                                        <p:tav tm="100000">
                                          <p:val>
                                            <p:strVal val="#ppt_w"/>
                                          </p:val>
                                        </p:tav>
                                      </p:tavLst>
                                    </p:anim>
                                    <p:anim calcmode="lin" valueType="num">
                                      <p:cBhvr>
                                        <p:cTn id="26" dur="500" fill="hold"/>
                                        <p:tgtEl>
                                          <p:spTgt spid="54274"/>
                                        </p:tgtEl>
                                        <p:attrNameLst>
                                          <p:attrName>ppt_h</p:attrName>
                                        </p:attrNameLst>
                                      </p:cBhvr>
                                      <p:tavLst>
                                        <p:tav tm="0">
                                          <p:val>
                                            <p:strVal val="#ppt_h"/>
                                          </p:val>
                                        </p:tav>
                                        <p:tav tm="100000">
                                          <p:val>
                                            <p:strVal val="#ppt_h"/>
                                          </p:val>
                                        </p:tav>
                                      </p:tavLst>
                                    </p:anim>
                                    <p:anim calcmode="lin" valueType="num">
                                      <p:cBhvr>
                                        <p:cTn id="27" dur="500" fill="hold"/>
                                        <p:tgtEl>
                                          <p:spTgt spid="54274"/>
                                        </p:tgtEl>
                                        <p:attrNameLst>
                                          <p:attrName>ppt_x</p:attrName>
                                        </p:attrNameLst>
                                      </p:cBhvr>
                                      <p:tavLst>
                                        <p:tav tm="0">
                                          <p:val>
                                            <p:strVal val="#ppt_x-.2"/>
                                          </p:val>
                                        </p:tav>
                                        <p:tav tm="100000">
                                          <p:val>
                                            <p:strVal val="#ppt_x"/>
                                          </p:val>
                                        </p:tav>
                                      </p:tavLst>
                                    </p:anim>
                                    <p:anim calcmode="lin" valueType="num">
                                      <p:cBhvr>
                                        <p:cTn id="28" dur="500" fill="hold"/>
                                        <p:tgtEl>
                                          <p:spTgt spid="54274"/>
                                        </p:tgtEl>
                                        <p:attrNameLst>
                                          <p:attrName>ppt_y</p:attrName>
                                        </p:attrNameLst>
                                      </p:cBhvr>
                                      <p:tavLst>
                                        <p:tav tm="0">
                                          <p:val>
                                            <p:strVal val="#ppt_y"/>
                                          </p:val>
                                        </p:tav>
                                        <p:tav tm="100000">
                                          <p:val>
                                            <p:strVal val="#ppt_y"/>
                                          </p:val>
                                        </p:tav>
                                      </p:tavLst>
                                    </p:anim>
                                    <p:animEffect transition="in" filter="fade">
                                      <p:cBhvr>
                                        <p:cTn id="29"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7086600" cy="990600"/>
          </a:xfrm>
        </p:spPr>
        <p:txBody>
          <a:bodyPr/>
          <a:lstStyle/>
          <a:p>
            <a:r>
              <a:rPr lang="hr-H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4.SKUPINA:SAZNATI ŠTO SU ANTIOKSIDANSI,ADITIVI,KONZERVANSI I BOJILA:</a:t>
            </a:r>
            <a:endParaRPr lang="hr-H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Rezervirano mjesto sadržaja 3" descr="3998.jpg"/>
          <p:cNvPicPr>
            <a:picLocks noChangeAspect="1"/>
          </p:cNvPicPr>
          <p:nvPr/>
        </p:nvPicPr>
        <p:blipFill>
          <a:blip r:embed="rId2" cstate="print"/>
          <a:stretch>
            <a:fillRect/>
          </a:stretch>
        </p:blipFill>
        <p:spPr>
          <a:xfrm>
            <a:off x="1928794" y="1928802"/>
            <a:ext cx="2022170" cy="4079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890" name="Picture 2" descr="C:\Users\Josip\Desktop\kk.jpg"/>
          <p:cNvPicPr>
            <a:picLocks noChangeAspect="1" noChangeArrowheads="1"/>
          </p:cNvPicPr>
          <p:nvPr/>
        </p:nvPicPr>
        <p:blipFill>
          <a:blip r:embed="rId3" cstate="print"/>
          <a:srcRect/>
          <a:stretch>
            <a:fillRect/>
          </a:stretch>
        </p:blipFill>
        <p:spPr bwMode="auto">
          <a:xfrm>
            <a:off x="3786182" y="1785926"/>
            <a:ext cx="2143125" cy="4214842"/>
          </a:xfrm>
          <a:prstGeom prst="rect">
            <a:avLst/>
          </a:prstGeom>
          <a:ln>
            <a:noFill/>
          </a:ln>
          <a:effectLst>
            <a:softEdge rad="112500"/>
          </a:effectLst>
        </p:spPr>
      </p:pic>
      <p:pic>
        <p:nvPicPr>
          <p:cNvPr id="37891" name="Picture 3" descr="C:\Users\Josip\Desktop\kk.jpg"/>
          <p:cNvPicPr>
            <a:picLocks noChangeAspect="1" noChangeArrowheads="1"/>
          </p:cNvPicPr>
          <p:nvPr/>
        </p:nvPicPr>
        <p:blipFill>
          <a:blip r:embed="rId4" cstate="print"/>
          <a:srcRect/>
          <a:stretch>
            <a:fillRect/>
          </a:stretch>
        </p:blipFill>
        <p:spPr bwMode="auto">
          <a:xfrm>
            <a:off x="5786446" y="1785926"/>
            <a:ext cx="1905000" cy="42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892" name="Picture 4" descr="C:\Users\Josip\Desktop\antioksidansi-tablete.jpg"/>
          <p:cNvPicPr>
            <a:picLocks noChangeAspect="1" noChangeArrowheads="1"/>
          </p:cNvPicPr>
          <p:nvPr/>
        </p:nvPicPr>
        <p:blipFill>
          <a:blip r:embed="rId5" cstate="print"/>
          <a:srcRect/>
          <a:stretch>
            <a:fillRect/>
          </a:stretch>
        </p:blipFill>
        <p:spPr bwMode="auto">
          <a:xfrm>
            <a:off x="0" y="2000240"/>
            <a:ext cx="1928794"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blinds(horizontal)">
                                      <p:cBhvr>
                                        <p:cTn id="12" dur="500"/>
                                        <p:tgtEl>
                                          <p:spTgt spid="3789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7890"/>
                                        </p:tgtEl>
                                        <p:attrNameLst>
                                          <p:attrName>style.visibility</p:attrName>
                                        </p:attrNameLst>
                                      </p:cBhvr>
                                      <p:to>
                                        <p:strVal val="visible"/>
                                      </p:to>
                                    </p:set>
                                    <p:animEffect transition="in" filter="blinds(horizontal)">
                                      <p:cBhvr>
                                        <p:cTn id="22" dur="500"/>
                                        <p:tgtEl>
                                          <p:spTgt spid="3789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7891"/>
                                        </p:tgtEl>
                                        <p:attrNameLst>
                                          <p:attrName>style.visibility</p:attrName>
                                        </p:attrNameLst>
                                      </p:cBhvr>
                                      <p:to>
                                        <p:strVal val="visible"/>
                                      </p:to>
                                    </p:set>
                                    <p:animEffect transition="in" filter="blinds(horizontal)">
                                      <p:cBhvr>
                                        <p:cTn id="27"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Rectangle 2"/>
          <p:cNvSpPr/>
          <p:nvPr/>
        </p:nvSpPr>
        <p:spPr>
          <a:xfrm>
            <a:off x="0" y="928670"/>
            <a:ext cx="4572000" cy="923330"/>
          </a:xfrm>
          <a:prstGeom prst="rect">
            <a:avLst/>
          </a:prstGeom>
        </p:spPr>
        <p:txBody>
          <a:bodyPr>
            <a:spAutoFit/>
          </a:bodyPr>
          <a:lstStyle/>
          <a:p>
            <a:pPr>
              <a:buFont typeface="Wingdings" pitchFamily="2" charset="2"/>
              <a:buChar char="Ø"/>
            </a:pPr>
            <a:r>
              <a:rPr lang="hr-HR" i="1" u="sng" dirty="0" smtClean="0">
                <a:solidFill>
                  <a:schemeClr val="accent4">
                    <a:lumMod val="75000"/>
                  </a:schemeClr>
                </a:solidFill>
              </a:rPr>
              <a:t> ADITIVI</a:t>
            </a:r>
            <a:r>
              <a:rPr lang="hr-HR" i="1" dirty="0" smtClean="0">
                <a:solidFill>
                  <a:schemeClr val="accent4">
                    <a:lumMod val="75000"/>
                  </a:schemeClr>
                </a:solidFill>
              </a:rPr>
              <a:t>-prehrandbenim aditivima smatra se svaka tvar koja se sama po sebi ne konzumira kao hrana.</a:t>
            </a:r>
            <a:endParaRPr lang="hr-HR" dirty="0">
              <a:solidFill>
                <a:schemeClr val="accent4">
                  <a:lumMod val="75000"/>
                </a:schemeClr>
              </a:solidFill>
            </a:endParaRPr>
          </a:p>
        </p:txBody>
      </p:sp>
      <p:sp>
        <p:nvSpPr>
          <p:cNvPr id="55297" name="Rectangle 1"/>
          <p:cNvSpPr>
            <a:spLocks noChangeArrowheads="1"/>
          </p:cNvSpPr>
          <p:nvPr/>
        </p:nvSpPr>
        <p:spPr bwMode="auto">
          <a:xfrm>
            <a:off x="0" y="2357430"/>
            <a:ext cx="528638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hr-HR" b="0" i="1" u="sng" strike="noStrike" cap="none" normalizeH="0" baseline="0" dirty="0" smtClean="0">
                <a:ln>
                  <a:noFill/>
                </a:ln>
                <a:solidFill>
                  <a:schemeClr val="accent4">
                    <a:lumMod val="75000"/>
                  </a:schemeClr>
                </a:solidFill>
                <a:effectLst/>
                <a:latin typeface="Calibri" pitchFamily="34" charset="0"/>
                <a:ea typeface="Calibri" pitchFamily="34" charset="0"/>
                <a:cs typeface="Times New Roman" pitchFamily="18" charset="0"/>
              </a:rPr>
              <a:t>  KONZERVANSI-</a:t>
            </a:r>
            <a:r>
              <a:rPr kumimoji="0" lang="hr-HR" b="0" i="1" u="none" strike="noStrike" cap="none" normalizeH="0" baseline="0" dirty="0" smtClean="0">
                <a:ln>
                  <a:noFill/>
                </a:ln>
                <a:solidFill>
                  <a:schemeClr val="accent4">
                    <a:lumMod val="75000"/>
                  </a:schemeClr>
                </a:solidFill>
                <a:effectLst/>
                <a:latin typeface="Calibri" pitchFamily="34" charset="0"/>
                <a:ea typeface="Calibri" pitchFamily="34" charset="0"/>
                <a:cs typeface="Times New Roman" pitchFamily="18" charset="0"/>
              </a:rPr>
              <a:t>hranu stite od kvarenja,</a:t>
            </a:r>
          </a:p>
          <a:p>
            <a:pPr marL="0" marR="0" lvl="0" indent="0" algn="l" defTabSz="914400" rtl="0" eaLnBrk="1" fontAlgn="base" latinLnBrk="0" hangingPunct="1">
              <a:lnSpc>
                <a:spcPct val="100000"/>
              </a:lnSpc>
              <a:spcBef>
                <a:spcPct val="0"/>
              </a:spcBef>
              <a:spcAft>
                <a:spcPct val="0"/>
              </a:spcAft>
              <a:buClrTx/>
              <a:buSzTx/>
              <a:tabLst/>
            </a:pPr>
            <a:r>
              <a:rPr kumimoji="0" lang="hr-HR" b="0" i="1" u="none" strike="noStrike" cap="none" normalizeH="0" baseline="0" dirty="0" smtClean="0">
                <a:ln>
                  <a:noFill/>
                </a:ln>
                <a:solidFill>
                  <a:schemeClr val="accent4">
                    <a:lumMod val="75000"/>
                  </a:schemeClr>
                </a:solidFill>
                <a:effectLst/>
                <a:latin typeface="Calibri" pitchFamily="34" charset="0"/>
                <a:ea typeface="Calibri" pitchFamily="34" charset="0"/>
                <a:cs typeface="Times New Roman" pitchFamily="18" charset="0"/>
              </a:rPr>
              <a:t>bojila i arome pojacavanja ili nadomjestanja prirodne boje.</a:t>
            </a:r>
            <a:endParaRPr kumimoji="0" lang="hr-HR"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5" name="Rectangle 4"/>
          <p:cNvSpPr/>
          <p:nvPr/>
        </p:nvSpPr>
        <p:spPr>
          <a:xfrm>
            <a:off x="0" y="3714752"/>
            <a:ext cx="4572000" cy="646331"/>
          </a:xfrm>
          <a:prstGeom prst="rect">
            <a:avLst/>
          </a:prstGeom>
        </p:spPr>
        <p:txBody>
          <a:bodyPr>
            <a:spAutoFit/>
          </a:bodyPr>
          <a:lstStyle/>
          <a:p>
            <a:pPr>
              <a:buFont typeface="Wingdings" pitchFamily="2" charset="2"/>
              <a:buChar char="Ø"/>
            </a:pPr>
            <a:r>
              <a:rPr lang="hr-HR" i="1" u="sng" dirty="0" smtClean="0">
                <a:solidFill>
                  <a:schemeClr val="accent4">
                    <a:lumMod val="75000"/>
                  </a:schemeClr>
                </a:solidFill>
              </a:rPr>
              <a:t>BOJILA</a:t>
            </a:r>
            <a:r>
              <a:rPr lang="hr-HR" i="1" dirty="0" smtClean="0">
                <a:solidFill>
                  <a:schemeClr val="accent4">
                    <a:lumMod val="75000"/>
                  </a:schemeClr>
                </a:solidFill>
              </a:rPr>
              <a:t>-daju privlacan izgled, arome i sladila,tipican okus</a:t>
            </a:r>
            <a:endParaRPr lang="hr-HR" dirty="0">
              <a:solidFill>
                <a:schemeClr val="accent4">
                  <a:lumMod val="75000"/>
                </a:schemeClr>
              </a:solidFill>
            </a:endParaRPr>
          </a:p>
        </p:txBody>
      </p:sp>
      <p:sp>
        <p:nvSpPr>
          <p:cNvPr id="55298" name="Rectangle 2"/>
          <p:cNvSpPr>
            <a:spLocks noChangeArrowheads="1"/>
          </p:cNvSpPr>
          <p:nvPr/>
        </p:nvSpPr>
        <p:spPr bwMode="auto">
          <a:xfrm>
            <a:off x="0" y="5000636"/>
            <a:ext cx="592932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tab pos="1004888" algn="l"/>
              </a:tabLst>
            </a:pPr>
            <a:r>
              <a:rPr kumimoji="0" lang="hr-HR" b="0" i="1" u="sng" strike="noStrike" cap="none" normalizeH="0" baseline="0" dirty="0" smtClean="0">
                <a:ln>
                  <a:noFill/>
                </a:ln>
                <a:solidFill>
                  <a:schemeClr val="accent4">
                    <a:lumMod val="75000"/>
                  </a:schemeClr>
                </a:solidFill>
                <a:effectLst/>
                <a:latin typeface="Calibri" pitchFamily="34" charset="0"/>
                <a:ea typeface="Calibri" pitchFamily="34" charset="0"/>
                <a:cs typeface="Times New Roman" pitchFamily="18" charset="0"/>
              </a:rPr>
              <a:t>ANTIOKSIDANSI</a:t>
            </a:r>
            <a:r>
              <a:rPr kumimoji="0" lang="hr-HR" b="0" i="1" u="none" strike="noStrike" cap="none" normalizeH="0" baseline="0" dirty="0" smtClean="0">
                <a:ln>
                  <a:noFill/>
                </a:ln>
                <a:solidFill>
                  <a:schemeClr val="accent4">
                    <a:lumMod val="75000"/>
                  </a:schemeClr>
                </a:solidFill>
                <a:effectLst/>
                <a:latin typeface="Calibri" pitchFamily="34" charset="0"/>
                <a:ea typeface="Calibri" pitchFamily="34" charset="0"/>
                <a:cs typeface="Times New Roman" pitchFamily="18" charset="0"/>
              </a:rPr>
              <a:t>-su tvari ili nutrijenti  u nasoj hrani koji mogu sprijeciti </a:t>
            </a:r>
          </a:p>
          <a:p>
            <a:pPr marL="0" marR="0" lvl="0" indent="0" algn="l" defTabSz="914400" rtl="0" eaLnBrk="1" fontAlgn="base" latinLnBrk="0" hangingPunct="1">
              <a:lnSpc>
                <a:spcPct val="100000"/>
              </a:lnSpc>
              <a:spcBef>
                <a:spcPct val="0"/>
              </a:spcBef>
              <a:spcAft>
                <a:spcPct val="0"/>
              </a:spcAft>
              <a:buClrTx/>
              <a:buSzTx/>
              <a:tabLst>
                <a:tab pos="1004888" algn="l"/>
              </a:tabLst>
            </a:pPr>
            <a:r>
              <a:rPr kumimoji="0" lang="hr-HR" b="0" i="1" u="none" strike="noStrike" cap="none" normalizeH="0" baseline="0" dirty="0" smtClean="0">
                <a:ln>
                  <a:noFill/>
                </a:ln>
                <a:solidFill>
                  <a:schemeClr val="accent4">
                    <a:lumMod val="75000"/>
                  </a:schemeClr>
                </a:solidFill>
                <a:effectLst/>
                <a:latin typeface="Calibri" pitchFamily="34" charset="0"/>
                <a:ea typeface="Calibri" pitchFamily="34" charset="0"/>
                <a:cs typeface="Times New Roman" pitchFamily="18" charset="0"/>
              </a:rPr>
              <a:t>ili usporiti oksidativnu stetu na tijelu.</a:t>
            </a:r>
            <a:endParaRPr kumimoji="0" lang="hr-HR"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55300" name="AutoShape 4" descr="data:image/jpeg;base64,/9j/4AAQSkZJRgABAQAAAQABAAD/2wCEAAkGBhQSERQUExQUFRQWFRQWFBgVFBcVGBcXFRUVFBQUFBQXHCYeGBkjGRcUHy8gIycpLCwsFR4xNTAqNSYrLCkBCQoKDgwOGg8PGi0kHyQsLCwsLzUsLCwtLC8qLCwsKSwsLCwsLCwsLCwsLCwsLCwwLCwsLCwsLCwsLCwsLCwsLP/AABEIALcBEwMBIgACEQEDEQH/xAAbAAACAgMBAAAAAAAAAAAAAAAEBQADAQIGB//EADsQAAEDAgQEBAQEBgEEAwAAAAEAAhEDIQQSMUEFUWFxBiKBkROhsfAUFTLBQlJi0eHxIxaCkrIkM3L/xAAaAQACAwEBAAAAAAAAAAAAAAADBAECBQAG/8QAMxEAAgIBAgMGBQMFAAMAAAAAAQIAAxEEIRIxQQUTIlFhcTKBkcHwFKGxI0LR4fEkYpL/2gAMAwEAAhEDEQA/APZmhbBagrZFMHNlmVqsqsmbKKBRROmQl/F+JfCaI/U7RMQkHiyn5Gu5H6pXVsyUsycxGdKqvaqtygH5k5wJLi50wGzC2NQNy5yWk7LljxFzTLTBV7OLvOrpmNYJHZebr1dZHjyT67/eeibSkfDjE6QvAuHtHcLBxjiDDmnkBA9Uk/MyZ0km9hJ7RsrqbhfM25vIOiZGpX+zl8/9wXc4+KN8FxKow+YEt3tKOfxdjh5c068kkwuHrG4cA3eDf/xWMfjTSMOAnmYMg9FP6p66uJsgeo/iDbTpY+2M+kd4TjTt7t5nVG4fi4eYAv3XJsx5eLuEcgI+SvwuPDHz/CNUOjtF2cIGyD9ZSzRA523nXsxEq0VAvPcV4se5xyeVswP9qin4lrNP6+t1spaQPEZUdkWkZ2E9LlZXFYPxg+AXgEdNU6wfimk/U5e6YFnnE7dBfXzGY7UWlKqHCQQR0W6IDmIyLBKytVM6RRRRTKyKKKLp0xCiyoukTVSFFFM6YhYIW0LC6dNIUW0LKmdKQFssBZLoUmdNlkJbieOU2WmSNkLS8ST/AAE8oulm1NQbh4t4wuntYZAj1QlJf+pm38jtY2VHEPELSIbI7qlmqrVSwOfSSNLbncRji+LtbofVIeK8VFRpaZKV4vEGMxv+yWYvEOgbSvLau7UXHxkgeX595p0aUKQesrr4cyYVFKmc3JUOrmdSrsJiwHeaSNu6QCsDhpuKzcMvfmb2n1VuFry7zSRvGq1q4hhMm8q/BPA82VWA43xnaUZvDy3jvhNVwdN4Nr3hU+LsQHOYBEgapdU48BZuvyQvxjUMkSSndRqUWjuE39YDTadhb3z7TFElU4yvzMDkn/DKBF8rdN1ynEHH4rgTo42QdDVhg5E1KGFthHlLsFT+I4BupPondajQYYymo8fqvAnol3h2t/8AIZyvHeFrxTFN+K/JmHmNivS1cKpxGTaGe7g3xjP/AGMqbqL7Fj6Z2MyEJ+XOdUim4GOZhOOF8JL6Yc9+XkNSq8Z4cDnSKvaGwfQyr28AXJP2md+tpqcqXx9T+fWZw/E62GOUiDvu0roMH4vaYD2weY0S2jhIEOqOqW/iykfRW08NRbIyC8TN9OXJD/XVL1mRqNVpLPiGT5jb+Z1WHxrHiWuB9VcuYpva02a0drI2nxI2Vx2hSesx3ZM+HlHKw54GqCHEb7Qqa+IzHoiWatQuV3PlOXBPOMPjhbtdKBrVQ0ArFDF30hV/VhbAjkZ+cv3eRkRgotGVAVunlYMMiCIxMKKLCtIkWFlYXTpFFFF06Vrkcfj3OqEOMAG4mIAK62Vxvi0fDqT/ADiex0Kz+0iVqDdAd5oaAA2cPUzathZOcDO0yTB0QtXFWAEsOm4S/DcVy6OIPyR/54YAcGP1mQNO6yBbU4yG4fz6zZ4XQ4Iz+fSE0MSA0B1MOF7g/NENoUTBOYdAl/5hSfrTg/0mFj8RQB83xG+qYS1VG7KR+ekGUJ5Ag/nrKsdWAJDDmmf1DT1QE5iA9okmBG6e08BQqA5ajhrbuq64pUmjK4uc0EN0tOpUMNuJiMem8utijwgHPtORx9EMeWzoqaZV+IwTnuJLgJvc78kG2xgrHt3OcTVGOHnvGhpF2UAeydcPweanAImISLD4gDVMMFisv6SdVFViK2WEy7HYcpbQ4GWuIdc6oOtma/Lonv5zNnAHqLFUYysC2bPHXUeqM1dFg/pmWq1bZ8cmCpD+JxXL8YblrOA0JkH6o2rixPleR0S/idTP5pBIU14Q7CaujOLM55wrhlJxqs+HJ3PabnoulqYGl8TPllxjXT2SjwxiAKbnggkmCP5Y2lEVsX1TOp1nCvAk8/2x2g63GtDjG3vHB4gQCBEafZVYxaXUKoI/UR96q6g4zOvdZT2s2CxnmSzGHiqrKZzQLffNBtcBqR7rdlYTqg96JXhaHwdFaEG3Fj+ZX08UDuFYXLmTwwrNGqtzIfNKvDQG6yU3W4bPCZwBlrXSIR1F0t0uEvykclZSrwYmDt16LU09vCfF7RmlifDDaTyRJEFXU6/qtKeKBsbFbvp8lpJWQoatvz2hTz3EuDpUQoqQb2PyKuZW5o1epB8L7GUKSxYWVhNykiiii6RB8yUeJOEfHp2/W39P7hMDVVNTGAK71CxSrcjL1uyMGXmJ5jjuH1KR87SPvVCnEFegcfrNq0Xt3jy9xcLy7EcRImzZ+7LzWr7K4Dms7T1ei1R1C7jcRmzGEJtheJUi0Zg41Jueg5LkRxfm2eytbxF0S2m4jms4aa1M4EfeoMN511XHjYRf191rh2Go+ADH8XZcrheIVqz20qYJcTYD5knYDcr0bgXCBh2GSXvddzj0F2j+nughHQ/1DEdWw06YHxHl/mUN4FTqagtiNNTe+u62x/gek85mPcywsADMam66HD4VzhOg2RAwIGrlpVJY65FWQep2mEuptT+8zhcR4ZazepBiDA9Zsq2cKbaC4z2Xf/gLWPZU/hQzVg9ggvpipzYmB58/4lTfY3904Z/DrwC7rZZxGEIZAJnq1dfiXwJawHTv7IJ/FNQaRgayPoiVafTndW/Ywf6ixTvOGfwf+uHciI+aUvoukjUzEC5PYbr0R+LpucG5BmJEI2hQp0/0taCdSBJnv+yHqK6qFzxTQo7Qs95x3AvDuKY1xNNzQ4AgOIad/wCEmUf+R1hMsNtwQZ//ADzK61rye3fZbNWfYwbcKYpqf/IsNj8zOMP/ABmHC/URHuqqmP1E9+ndd2SdxPdZZlBJyNE6mACe53Q0FTnBbHygBQo5zgm4tvMe6sbiuS6Lj/h+g5j6pbkdGrNzr+jQk6JXw7w3Ulv/ABkTrnMEC18sor6MggKecP8Ap0ZeJTj6QD8WeaJp4wIfinCK7CR8NxbNnMBgj6goahgapcYaY6oR05XYiNJok4c5Bjuljo0KLo8VGjh6hJTwuo0Aki+0qyjQdvCWsRlOMQNnZ+RlCJ1FOoIkGVjF1QA2xlBYCq4QI0V3FS8gDL5Re37o6WN3Dc/pAV6Vq7BxQzD47SYhH0cZyM91y9OrCLo4ohF03a714Dcow9E6P8U02dbuqPxIBA1HzCCpYwn/ACrm152ErXPaKWgb/t+0X7vhjFlWOyIBS2nUJTKmyBC1tFcbM45RexcSKLKi0YKchieKckvq44la4jDlBVWlMGEUCbV8WuJ47hgHlw0JmF2VLhdSodIHM/tzRZ8KUv4gXkXuYHslrcMMGaOm1AobM5Xwv4NfXaKj4FIm17uj9pXXnw1AjRoOgCLwuG+E0CmMrb2boOyufjiIBSpCAbiVv1dtrZzt0g/DeGMpZyB5o+WpCZYHzOAP7eyW/ir/AGFfh8TlIN5Bn/C83qLB+q35CU8TDJ5xvxTGlnlbrz/sltA1Hujpck6cldxUZmteJ30PO/1VXDHXNxdrh8kTUWNZqeFicdPaSgATI5y0Pqsl14ExGh9dkXheMTZ3qlVDEvB8pIAjSYjrK3qVKdQmTlds4fpPIkKKr2QZrb5E7H5/6EsyA8xHrqLXiW2Pb6hLsbhJBBJnp8j1QFLHPpEtJ6jqOc8k0p8SDxFuqYXurzlPA/X1+XKBasrz3ESMwhbUaXEGCb87W7Ig1hYWKzi3AG4GtihaYaZv15e068ll2u1r8OBkbHP51hq6wom+MxZa6BaNlQ3iLuh7rbEw4ZmnzaHtshKlMhoJtJN+2yDffcHJU7c9uWOkbStCoyI1w3FdAfmmBqAiQVzzev36pjSw7tBaYtNiNilmZ7tuHJ9oN6lHWMhigYAGh+4WxeJEkD1QVWWCAD3+9EvfVmZ158kxZa9fhu3PlyH8Si1BuU6IOH87fcLD6IIuGu9kgoAZriRrbp3V2bzEt8s8if3N5V11VZXPCf8A6P13GP3nGgg7GMq/DKbhBbAJny2M90H/ANOsBlr3dJg+6zTxDwJzb6X+avp8TO4B+Xur8dTEcW3uPuDJDXJ8J/PnNaHCHsEtfPOwiVeHOMB7NtRp6relj2HUkfRENM3aQeyer4ceAZ9jn9ucE1rH4x9oqxfDBrZuw/qKBfRLTBC6F+8gHuPdVVMK1zcsRySF+jquY8BwfX7/AJ9ZYXbbxRTKLpIqlwoI+hgQEejsG7OWYY+sE969JnAYeLlGrDWqFeropWlAixJmycyKLXMojyk5d+HlRuGaP4ZPVbh0kTrKOFANEgXVmctLCDMo87fewWzWNmIlYDiTcE8lZtby90vkmXg1dgH6bE7BU46l5ADEwinVGt0lzkuxGKgkvgmLDkhtjG8sMxTXrQ7SIi3pqi6RJvr9f9pdiqsulG4CuS2A8j006heT1FYNrMTHR8Md8PxMtLTMHRDUKeV5OYBzTYX815taFVhaxa4GTa17T6bIniWGGYPEiWkk/wBXKEbJsrDcyv5t7GVXY484xq8KbVbLSWk6x/6kDVLMTwioDYZmtHSDETYX0+iK4RjyIaSDJ+Z2KeipK06tPp9ZXxDY9fz94I2PUcdJxzcYRANg2YO+3MdrJfWqljh5gRrPfVOONBorE29Lyev90txODJpT+qLiOtyO4WM6PxFAc8Of2/1HkIwD5wepxKTzVlOsHEX7bpX8IzB30UY4tQbOJx3hG/WMBF5COmSJJtfYC8i63NIOkwQRt9EspcQjXTqjab2uFjGlj/r5KEdGGCJQqyy6rQsMs6EmeevlPJb8Px72zdsAXBj5KttbKb26ESD6K6tTZmmSDuSbRYGCNbFHWshu8rOMeuJQkEcLRy3ECtTMeV/Kd/8ASW4jDFgiBrMnlsOSrqgB0NzBoE2uB1HTms0uKRLTLhuDdF1LLYR3pww2z0Py+4g61K/DygzrREzvbQ8uqYcNxTAfOAdgdI6EbLH/ABvAykA8jPstBw4823m8wdRy1sECjTvXYHUBsfMQjurrhtp0VIDpBWmIwDXC4jqNfVAYGg5hA+ICOUc72TZruxXq0C3pixPlsZltlG8JiWtw0tNvMI5xHW6EbWLdJlPc8E5yB0/uk+MADiWzG33K832hpF0+HpON+XUff6xymwvs0PwGNLiGuIMie3QoqswCISHCE/EEWmJvronVd8kIqagW6UlhlgcZPP6wVicL7QjB1OaJ+NyQNFsX5ogArb0TP3IDc4s4GZb8QrU1OqrNM81q9kCSU5lpXab/ABgsoT8S3kfdRU7weYk8MWB4KuGK6n6pUcUsHGFX7wCV4TGVXFkqirir9kudi0PUxSC14hAkMr4u2sa6D90sr1xKrfVQ1R6zrtQTGESZfUlHcNfBBifvVKHVLo3C1Ise6y2GWzDY2xHjn+Ym0GdI3TXDVGVaZpyZjcQQb7+yFwOCDm6zIkDboT10Q+IoOpGdL6/KUQCzT+J1yDz9v4gtm2B3llWo+m4AxbQwPqOqZYfjAaPNMwPmqKOMa8BtQCdjb6lDVeCvklha5pJiCLfsoRrazx0HiB6dR7iW8LbPtA8XXLnEg6/SfoiJAoku5i3PsN0RS4b8M5n5ct7HXZBYuqa5DKcNaP5rTHModavWSz/EeQhchthyHWL8HRzuuNdybnk0TfT6LPE+H5RmCc8G4YQ8lwHlGoEidoRPGcOCyLX+/RO16YnTMWG+8g3f1RicBiT5StKGMe3qEdxKkGz3+7pSXLD4MbGbSEMJ0GH4rsYIOxTai9r2w10HLBzXEXNuWq5Ck0kFW4LFOGt+V7oqOUPnAWaYMMrOoZUynWOn+7Laq8Odn/QTawBAiRpsldPHzY3HfTsiKAbOtu11bvcjh6RU1ldzCzhXagh08iPnutHNeNQ6OxUZTMxOlx35DkiaVYi3mnWbzz7AKO6RvMf5lCxHrKG13QIt1jpzVja7xudOZRH4giJzRB/wrPjFsQW6AiNp/dWFWP7z+fOULeko+M5wvLtgdd59VdSwzr2y8yY9bKwVXDfTl89FYa4Iba4md57qwqTOXYk/nvBlz0EwxjWm39/mr6ZJPX70VDBeNPa6Iw4JmApqrNlgzy8hBsYdRqgC6sGJCpFR0afJamueXey9RW3AoH2ipXMvfXtIQ73OdtbrZZdXvAk/9qwGuPRELcWwkYxMfhm81Ft+H6qLuH/1E7i9ZxAxErBrIE4RzdCoC8cvZVephJDCFuqKpzlRmeq3teUo1LwoYS2pUhC1K/JZdRVThCXakjnChpJRNKrP3yQkq2hWgpdqs7S4adNwbGOa3PM3ykabayulw9VldkED75LjeF4m+TYm/wDcdUyNQMJGYyP0Dl0I5lRXeaxwt4l5EQTpk5HOM8XwZwa3I0kt3EGbzdLnOcwvDjBAOhOsiwi2id4TjQgBxm2o991f+Z0iLlvYkT7I76OizxVvg+vtIW112YZnMtc54Ey7S9zHTlKY4PgU30BAN4mx003H7Jk/jFMaD5BCO40XTlEDY76oIp01JzY/EZcvYw8IxGeZlNoFh8klx7wST2iIE8+6zTGaC42m50HYn71S3iHGBTltMgm4lwDvZXu1PeqBjC/nSTVUeLbcxNxfEDOWMOYDUnnuP2SxuFJMmw+7IgZRJAvqtXPLlllZtoOEYEqrOEQFKFGLq5tDmtiFHdmEDdJUGq1ldwVdRy2D1RkzL8+cPp40BFUsZyP3skwK3AVe78ou1SGPBipH+/krqVeDKR0yeaIbUPNQF3zmLNSI7/GE/wCFs2uSkzHdURTejist8TGBasCNmVoNr9UXhsQRok7HounW0Wnp+Gv4Yq6xszEO6xorG13c0sZVhXCstRbosyQ59YrR9RDfGuthURuPMHiXh55rCrzKLuKRiJjw4LQ8OHJOMi0exapURcGKHYIBCV6ACcVWoGu1CZZcGJMQ1L6gTfEUkDVpJKyvMOrQPKoFY4KpxSbVQ4aHsqw4OZ0sTedz2TD8yBPnF9+9rhIjiQYG8dgrG1CL7rC1isjEY/xGkAYR27Ey4uzTodAZI25KU8XJknXSPvRJWOOytzHfVZ5DmHCCPPxjDYn2E/NWUuNtbYMB2v7yk1HF5QbA/Xt1WaBLhaLczHWE1VTZkMp39pPdL1h2L4o5wPMxAi09UrdRc90nU/dkQ02t7EXVrS0QTfp/lPrpx1MKuF5CDNw0A39P8LBCufUkyLA2VNS1zYffurd1k4UQy5O0hUp0pIbIk7Te+mttVRXxgEAZr8gDPXtKIdTq4h7WtY0S2bNIH6cpJEmJjTeBZOV6Reb7+kaFPCMtsItxGJ1i0OAuNrySbx7IjE/EoDLUBAcJy20tBm/99NJT0eBhlLqlYy67hoJ38xM6SpiuC0HhjXYh7ogNJeDrYAyYiQEz+mODtLfrNOSANx12M51mMaemltfVF0xOhnfkscR8NOosJGZwEkObBGURq3UHtZBYHGwct4JGmnsd/wCyRs0qg4IwYZqa7k4qTG1FqvaJWtJstBGh5e0IoU99bcvklxQc4xMWw8JwZS0K5q3oYN7yCYDecfsiX8NIYXAzB0i8c+6gaZ9yBANYOplLCiGFZw+AcRJgDrr7IhuBPMK61P5QDOs0YVcCsswnMq8YYc4+aaStoBmErCuaFbTohEMZ2TSVecCWlLW91EWAomuAQfFAiFW8K5VuatOLQSo1CVWJg9iHqU1UiWEU16aX1mJ3WopdiKKCywgMTVmoV4TSth0M7CpcpDqYsqNWRiDuUw/AEqfk8peyjiEZSwCBtrHmr3YkuAB26K38gdsfdZbwSqN2pI6VxyEcW1D1lY6K5hVlPhNXfL7omnwl27h6BQNM/lCd6vnBqc7LYN2/dX1MCGNkyfVKK3ERcaTBF5GlxG91YabHxGOUVG7ccoybWYJDnBpgwXaWOlkDUe54JkFjLk6ToMvc2iY3VWHouxD2Bkvi0EARBk7zHVdbQwdHBsJf53ATEy0EnblcpyusYwOUadk0+AN2PSLsD4Rkh7yG0yJLc1xIjbQ6I6vx+lh4pYcAwQNDE876md0ox/iM1cxmYmGwS2wEEFtzeRB5ILhvC6lZxbTYPMA7M4mGGf1NIiJ5cgi5C/BI7lnHHqTsOnT5+cIqcXqPeTVIykuaZuA5tj5Ry6JRmIkiqDE5YMyC0zaDFoEx67j07h/hqm1vnAeYElzRt0i31SjxnwGi2jnaMgB82SADmtp7aey5q2IzmD0/aNJsFajnt6RBwLxBlhlR0tLjMmZBsTc2A5dTyRPE/DbGkPY5oBfdryQ0iLBrhvMpHWy/EBphxEw9p8rgBAhzuWvouu4hgW1qLQTk8siDImNDMTbdU4eNcEZxD2kVWKynhDc/+QHhBLXAEEsMgDaR+oj1TY41o0CQYSk5vw2uM6kQTq436az7pgAhOxUDAmd2hWC/FHQcCARoUTgn3g6FAYB0jLvfVExBVRnOZjsOkYPYt8PhwdVVSrgiCb7H9irBIRcAHMXOZecMGrDWjkFluL2K3yg6FExn4YP3msjkFPiDks/DK1zxqFO45yJn4oUWPjt5KLsjznYg4WCFkLMLUi0qLVo6miIWrgolhAn0UNVwspk5qqc1QRLCJqmCVJwicPah6jVQrLgxd+GWzaSJcqyqkS4M1AWy1lAY3igbYHpKG20bope04UQ6pXa2MxhBcU4hlBALYjUGddJhJ6+LL5EF0WkeYSRqYWeF8Kq1BDiW0wZkiOtufqgF8nAm7Toq6hx2Hl+bRhhqhNBzy4EfwkfRcxVdNWCDJOnUx7J7xjEgAUqV2iZJgCe604Dgw+uwPaCZEPa6xDAJzDWSQhuvEQJpVOKkaw9cmPKVNuAw7XOAdVdrGvWOQAXIYriL6zzJJsSZIAiLkAx6LovELs1d5cHOpsIaQwgEiLxK5qvVtAjLm8swXcwCRrYrrfIcp2iQY7xt2O5Plnp8pnhrZqNBzAEi5I0MXXrXCcLSp0x8IDLtH9915JRxZIjytIBGgL80g5p1kx6LuvA1F4a5z5ykWzCDMgkjp1VqSOUU7XrLV8ZOMdPOda95zST5R81wXjPxB8U/CpkENd6F3K9ld4h8QVKjntpvAYyc0HzOy6i19j7Ljwx7zGucnLlOaOYtcXi6m2zHhEH2b2eEPe2cxyHl7x5wrCtqF1NtAamHFwOSTDjGjhINwOSZ47HCm8MDM7GgTFoI/S4GCLb+qIwrvw9EGq1geGhgyi8A26kzquYr4tz6hcDBMzfnq2AqseBfWM1IdQ7E/CPU8/ePsJWFSr5YaYIMAwRcxExY7xeVdVpQVf4Y4cQ0ujYQdDppCLx+EUmviXMx9ZYve8C8htAaNSCCmdOsHBJSYVuGxcHog4xEmGY4jkrKdcjQoZtYG6ubUBXL6RcwluKG49lu2oDoUDMLZrwr7HnBkRjJ+ytvxJGqWhyz+JcicuRlMRj8cclEtGL7KKcyMQppViwotOKzMrBUUUS4lblU5RRRJlL2ql7FFFEsJS6ktfgqKKhhBE/FuJhoe2IiBm68oXNYjGNq1Gta1zRDc0ukzuQsqJC1jxAT2mipRKeIc8fYToeCcF+E4vLiWXzAWmdiB9lCeIPEJM06QhrTHJRRWt8CYWD0YF1pezcjE5ulifOySTBsNYi+hsvRPC3Acv8AzmxfLg21gdp/ZRRD0+5OZbtp2rRQvXYzTi3A6j6oe0sH/wBggg6OESSNSLrmWeCK02LekmRH11UURnrBO8z6NfciYGI2w/henScX1nZxYwARoq+M+KnBsMbkb/DuY0E/2UUVLf6S+GaejQagh7dz+30nNTmOcOMjKbjrcFdXwLhraLDXqAF7hmG8TPJRRDpAJzGNcTsnQnHyi/iGLfXcXOAiIidFfwrhTi4EQCTbrNhfZRRSg4myZW9zVUQm2J6DhMJkptbyAnvuqsRRlRRPdJ4gsScmIsdgdwljhCiiXcCHViRN6OKLUbTxoPdRRLsonGXfEWW1FFEKDMwXrPxlFFIMqZj4nVRRRFl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55302" name="AutoShape 6" descr="data:image/jpeg;base64,/9j/4AAQSkZJRgABAQAAAQABAAD/2wCEAAkGBhQSERQUExQUFRQWFRQWFBgVFBcVGBcXFRUVFBQUFBQXHCYeGBkjGRcUHy8gIycpLCwsFR4xNTAqNSYrLCkBCQoKDgwOGg8PGi0kHyQsLCwsLzUsLCwtLC8qLCwsKSwsLCwsLCwsLCwsLCwsLCwwLCwsLCwsLCwsLCwsLCwsLP/AABEIALcBEwMBIgACEQEDEQH/xAAbAAACAgMBAAAAAAAAAAAAAAAEBQADAQIGB//EADsQAAEDAgQEBAQEBgEEAwAAAAEAAhEDIQQSMUEFUWFxBiKBkROhsfAUFTLBQlJi0eHxIxaCkrIkM3L/xAAaAQACAwEBAAAAAAAAAAAAAAADBAECBQAG/8QAMxEAAgIBAgMGBQMFAAMAAAAAAQIAAxEEIRIxQQUTIlFhcTKBkcHwFKGxI0LR4fEkYpL/2gAMAwEAAhEDEQA/APZmhbBagrZFMHNlmVqsqsmbKKBRROmQl/F+JfCaI/U7RMQkHiyn5Gu5H6pXVsyUsycxGdKqvaqtygH5k5wJLi50wGzC2NQNy5yWk7LljxFzTLTBV7OLvOrpmNYJHZebr1dZHjyT67/eeibSkfDjE6QvAuHtHcLBxjiDDmnkBA9Uk/MyZ0km9hJ7RsrqbhfM25vIOiZGpX+zl8/9wXc4+KN8FxKow+YEt3tKOfxdjh5c068kkwuHrG4cA3eDf/xWMfjTSMOAnmYMg9FP6p66uJsgeo/iDbTpY+2M+kd4TjTt7t5nVG4fi4eYAv3XJsx5eLuEcgI+SvwuPDHz/CNUOjtF2cIGyD9ZSzRA523nXsxEq0VAvPcV4se5xyeVswP9qin4lrNP6+t1spaQPEZUdkWkZ2E9LlZXFYPxg+AXgEdNU6wfimk/U5e6YFnnE7dBfXzGY7UWlKqHCQQR0W6IDmIyLBKytVM6RRRRTKyKKKLp0xCiyoukTVSFFFM6YhYIW0LC6dNIUW0LKmdKQFssBZLoUmdNlkJbieOU2WmSNkLS8ST/AAE8oulm1NQbh4t4wuntYZAj1QlJf+pm38jtY2VHEPELSIbI7qlmqrVSwOfSSNLbncRji+LtbofVIeK8VFRpaZKV4vEGMxv+yWYvEOgbSvLau7UXHxkgeX595p0aUKQesrr4cyYVFKmc3JUOrmdSrsJiwHeaSNu6QCsDhpuKzcMvfmb2n1VuFry7zSRvGq1q4hhMm8q/BPA82VWA43xnaUZvDy3jvhNVwdN4Nr3hU+LsQHOYBEgapdU48BZuvyQvxjUMkSSndRqUWjuE39YDTadhb3z7TFElU4yvzMDkn/DKBF8rdN1ynEHH4rgTo42QdDVhg5E1KGFthHlLsFT+I4BupPondajQYYymo8fqvAnol3h2t/8AIZyvHeFrxTFN+K/JmHmNivS1cKpxGTaGe7g3xjP/AGMqbqL7Fj6Z2MyEJ+XOdUim4GOZhOOF8JL6Yc9+XkNSq8Z4cDnSKvaGwfQyr28AXJP2md+tpqcqXx9T+fWZw/E62GOUiDvu0roMH4vaYD2weY0S2jhIEOqOqW/iykfRW08NRbIyC8TN9OXJD/XVL1mRqNVpLPiGT5jb+Z1WHxrHiWuB9VcuYpva02a0drI2nxI2Vx2hSesx3ZM+HlHKw54GqCHEb7Qqa+IzHoiWatQuV3PlOXBPOMPjhbtdKBrVQ0ArFDF30hV/VhbAjkZ+cv3eRkRgotGVAVunlYMMiCIxMKKLCtIkWFlYXTpFFFF06Vrkcfj3OqEOMAG4mIAK62Vxvi0fDqT/ADiex0Kz+0iVqDdAd5oaAA2cPUzathZOcDO0yTB0QtXFWAEsOm4S/DcVy6OIPyR/54YAcGP1mQNO6yBbU4yG4fz6zZ4XQ4Iz+fSE0MSA0B1MOF7g/NENoUTBOYdAl/5hSfrTg/0mFj8RQB83xG+qYS1VG7KR+ekGUJ5Ag/nrKsdWAJDDmmf1DT1QE5iA9okmBG6e08BQqA5ajhrbuq64pUmjK4uc0EN0tOpUMNuJiMem8utijwgHPtORx9EMeWzoqaZV+IwTnuJLgJvc78kG2xgrHt3OcTVGOHnvGhpF2UAeydcPweanAImISLD4gDVMMFisv6SdVFViK2WEy7HYcpbQ4GWuIdc6oOtma/Lonv5zNnAHqLFUYysC2bPHXUeqM1dFg/pmWq1bZ8cmCpD+JxXL8YblrOA0JkH6o2rixPleR0S/idTP5pBIU14Q7CaujOLM55wrhlJxqs+HJ3PabnoulqYGl8TPllxjXT2SjwxiAKbnggkmCP5Y2lEVsX1TOp1nCvAk8/2x2g63GtDjG3vHB4gQCBEafZVYxaXUKoI/UR96q6g4zOvdZT2s2CxnmSzGHiqrKZzQLffNBtcBqR7rdlYTqg96JXhaHwdFaEG3Fj+ZX08UDuFYXLmTwwrNGqtzIfNKvDQG6yU3W4bPCZwBlrXSIR1F0t0uEvykclZSrwYmDt16LU09vCfF7RmlifDDaTyRJEFXU6/qtKeKBsbFbvp8lpJWQoatvz2hTz3EuDpUQoqQb2PyKuZW5o1epB8L7GUKSxYWVhNykiiii6RB8yUeJOEfHp2/W39P7hMDVVNTGAK71CxSrcjL1uyMGXmJ5jjuH1KR87SPvVCnEFegcfrNq0Xt3jy9xcLy7EcRImzZ+7LzWr7K4Dms7T1ei1R1C7jcRmzGEJtheJUi0Zg41Jueg5LkRxfm2eytbxF0S2m4jms4aa1M4EfeoMN511XHjYRf191rh2Go+ADH8XZcrheIVqz20qYJcTYD5knYDcr0bgXCBh2GSXvddzj0F2j+nughHQ/1DEdWw06YHxHl/mUN4FTqagtiNNTe+u62x/gek85mPcywsADMam66HD4VzhOg2RAwIGrlpVJY65FWQep2mEuptT+8zhcR4ZazepBiDA9Zsq2cKbaC4z2Xf/gLWPZU/hQzVg9ggvpipzYmB58/4lTfY3904Z/DrwC7rZZxGEIZAJnq1dfiXwJawHTv7IJ/FNQaRgayPoiVafTndW/Ywf6ixTvOGfwf+uHciI+aUvoukjUzEC5PYbr0R+LpucG5BmJEI2hQp0/0taCdSBJnv+yHqK6qFzxTQo7Qs95x3AvDuKY1xNNzQ4AgOIad/wCEmUf+R1hMsNtwQZ//ADzK61rye3fZbNWfYwbcKYpqf/IsNj8zOMP/ABmHC/URHuqqmP1E9+ndd2SdxPdZZlBJyNE6mACe53Q0FTnBbHygBQo5zgm4tvMe6sbiuS6Lj/h+g5j6pbkdGrNzr+jQk6JXw7w3Ulv/ABkTrnMEC18sor6MggKecP8Ap0ZeJTj6QD8WeaJp4wIfinCK7CR8NxbNnMBgj6goahgapcYaY6oR05XYiNJok4c5Bjuljo0KLo8VGjh6hJTwuo0Aki+0qyjQdvCWsRlOMQNnZ+RlCJ1FOoIkGVjF1QA2xlBYCq4QI0V3FS8gDL5Re37o6WN3Dc/pAV6Vq7BxQzD47SYhH0cZyM91y9OrCLo4ohF03a714Dcow9E6P8U02dbuqPxIBA1HzCCpYwn/ACrm152ErXPaKWgb/t+0X7vhjFlWOyIBS2nUJTKmyBC1tFcbM45RexcSKLKi0YKchieKckvq44la4jDlBVWlMGEUCbV8WuJ47hgHlw0JmF2VLhdSodIHM/tzRZ8KUv4gXkXuYHslrcMMGaOm1AobM5Xwv4NfXaKj4FIm17uj9pXXnw1AjRoOgCLwuG+E0CmMrb2boOyufjiIBSpCAbiVv1dtrZzt0g/DeGMpZyB5o+WpCZYHzOAP7eyW/ir/AGFfh8TlIN5Bn/C83qLB+q35CU8TDJ5xvxTGlnlbrz/sltA1Hujpck6cldxUZmteJ30PO/1VXDHXNxdrh8kTUWNZqeFicdPaSgATI5y0Pqsl14ExGh9dkXheMTZ3qlVDEvB8pIAjSYjrK3qVKdQmTlds4fpPIkKKr2QZrb5E7H5/6EsyA8xHrqLXiW2Pb6hLsbhJBBJnp8j1QFLHPpEtJ6jqOc8k0p8SDxFuqYXurzlPA/X1+XKBasrz3ESMwhbUaXEGCb87W7Ig1hYWKzi3AG4GtihaYaZv15e068ll2u1r8OBkbHP51hq6wom+MxZa6BaNlQ3iLuh7rbEw4ZmnzaHtshKlMhoJtJN+2yDffcHJU7c9uWOkbStCoyI1w3FdAfmmBqAiQVzzev36pjSw7tBaYtNiNilmZ7tuHJ9oN6lHWMhigYAGh+4WxeJEkD1QVWWCAD3+9EvfVmZ158kxZa9fhu3PlyH8Si1BuU6IOH87fcLD6IIuGu9kgoAZriRrbp3V2bzEt8s8if3N5V11VZXPCf8A6P13GP3nGgg7GMq/DKbhBbAJny2M90H/ANOsBlr3dJg+6zTxDwJzb6X+avp8TO4B+Xur8dTEcW3uPuDJDXJ8J/PnNaHCHsEtfPOwiVeHOMB7NtRp6relj2HUkfRENM3aQeyer4ceAZ9jn9ucE1rH4x9oqxfDBrZuw/qKBfRLTBC6F+8gHuPdVVMK1zcsRySF+jquY8BwfX7/AJ9ZYXbbxRTKLpIqlwoI+hgQEejsG7OWYY+sE969JnAYeLlGrDWqFeropWlAixJmycyKLXMojyk5d+HlRuGaP4ZPVbh0kTrKOFANEgXVmctLCDMo87fewWzWNmIlYDiTcE8lZtby90vkmXg1dgH6bE7BU46l5ADEwinVGt0lzkuxGKgkvgmLDkhtjG8sMxTXrQ7SIi3pqi6RJvr9f9pdiqsulG4CuS2A8j006heT1FYNrMTHR8Md8PxMtLTMHRDUKeV5OYBzTYX815taFVhaxa4GTa17T6bIniWGGYPEiWkk/wBXKEbJsrDcyv5t7GVXY484xq8KbVbLSWk6x/6kDVLMTwioDYZmtHSDETYX0+iK4RjyIaSDJ+Z2KeipK06tPp9ZXxDY9fz94I2PUcdJxzcYRANg2YO+3MdrJfWqljh5gRrPfVOONBorE29Lyev90txODJpT+qLiOtyO4WM6PxFAc8Of2/1HkIwD5wepxKTzVlOsHEX7bpX8IzB30UY4tQbOJx3hG/WMBF5COmSJJtfYC8i63NIOkwQRt9EspcQjXTqjab2uFjGlj/r5KEdGGCJQqyy6rQsMs6EmeevlPJb8Px72zdsAXBj5KttbKb26ESD6K6tTZmmSDuSbRYGCNbFHWshu8rOMeuJQkEcLRy3ECtTMeV/Kd/8ASW4jDFgiBrMnlsOSrqgB0NzBoE2uB1HTms0uKRLTLhuDdF1LLYR3pww2z0Py+4g61K/DygzrREzvbQ8uqYcNxTAfOAdgdI6EbLH/ABvAykA8jPstBw4823m8wdRy1sECjTvXYHUBsfMQjurrhtp0VIDpBWmIwDXC4jqNfVAYGg5hA+ICOUc72TZruxXq0C3pixPlsZltlG8JiWtw0tNvMI5xHW6EbWLdJlPc8E5yB0/uk+MADiWzG33K832hpF0+HpON+XUff6xymwvs0PwGNLiGuIMie3QoqswCISHCE/EEWmJvronVd8kIqagW6UlhlgcZPP6wVicL7QjB1OaJ+NyQNFsX5ogArb0TP3IDc4s4GZb8QrU1OqrNM81q9kCSU5lpXab/ABgsoT8S3kfdRU7weYk8MWB4KuGK6n6pUcUsHGFX7wCV4TGVXFkqirir9kudi0PUxSC14hAkMr4u2sa6D90sr1xKrfVQ1R6zrtQTGESZfUlHcNfBBifvVKHVLo3C1Ise6y2GWzDY2xHjn+Ym0GdI3TXDVGVaZpyZjcQQb7+yFwOCDm6zIkDboT10Q+IoOpGdL6/KUQCzT+J1yDz9v4gtm2B3llWo+m4AxbQwPqOqZYfjAaPNMwPmqKOMa8BtQCdjb6lDVeCvklha5pJiCLfsoRrazx0HiB6dR7iW8LbPtA8XXLnEg6/SfoiJAoku5i3PsN0RS4b8M5n5ct7HXZBYuqa5DKcNaP5rTHModavWSz/EeQhchthyHWL8HRzuuNdybnk0TfT6LPE+H5RmCc8G4YQ8lwHlGoEidoRPGcOCyLX+/RO16YnTMWG+8g3f1RicBiT5StKGMe3qEdxKkGz3+7pSXLD4MbGbSEMJ0GH4rsYIOxTai9r2w10HLBzXEXNuWq5Ck0kFW4LFOGt+V7oqOUPnAWaYMMrOoZUynWOn+7Laq8Odn/QTawBAiRpsldPHzY3HfTsiKAbOtu11bvcjh6RU1ldzCzhXagh08iPnutHNeNQ6OxUZTMxOlx35DkiaVYi3mnWbzz7AKO6RvMf5lCxHrKG13QIt1jpzVja7xudOZRH4giJzRB/wrPjFsQW6AiNp/dWFWP7z+fOULeko+M5wvLtgdd59VdSwzr2y8yY9bKwVXDfTl89FYa4Iba4md57qwqTOXYk/nvBlz0EwxjWm39/mr6ZJPX70VDBeNPa6Iw4JmApqrNlgzy8hBsYdRqgC6sGJCpFR0afJamueXey9RW3AoH2ipXMvfXtIQ73OdtbrZZdXvAk/9qwGuPRELcWwkYxMfhm81Ft+H6qLuH/1E7i9ZxAxErBrIE4RzdCoC8cvZVephJDCFuqKpzlRmeq3teUo1LwoYS2pUhC1K/JZdRVThCXakjnChpJRNKrP3yQkq2hWgpdqs7S4adNwbGOa3PM3ykabayulw9VldkED75LjeF4m+TYm/wDcdUyNQMJGYyP0Dl0I5lRXeaxwt4l5EQTpk5HOM8XwZwa3I0kt3EGbzdLnOcwvDjBAOhOsiwi2id4TjQgBxm2o991f+Z0iLlvYkT7I76OizxVvg+vtIW112YZnMtc54Ey7S9zHTlKY4PgU30BAN4mx003H7Jk/jFMaD5BCO40XTlEDY76oIp01JzY/EZcvYw8IxGeZlNoFh8klx7wST2iIE8+6zTGaC42m50HYn71S3iHGBTltMgm4lwDvZXu1PeqBjC/nSTVUeLbcxNxfEDOWMOYDUnnuP2SxuFJMmw+7IgZRJAvqtXPLlllZtoOEYEqrOEQFKFGLq5tDmtiFHdmEDdJUGq1ldwVdRy2D1RkzL8+cPp40BFUsZyP3skwK3AVe78ou1SGPBipH+/krqVeDKR0yeaIbUPNQF3zmLNSI7/GE/wCFs2uSkzHdURTejist8TGBasCNmVoNr9UXhsQRok7HounW0Wnp+Gv4Yq6xszEO6xorG13c0sZVhXCstRbosyQ59YrR9RDfGuthURuPMHiXh55rCrzKLuKRiJjw4LQ8OHJOMi0exapURcGKHYIBCV6ACcVWoGu1CZZcGJMQ1L6gTfEUkDVpJKyvMOrQPKoFY4KpxSbVQ4aHsqw4OZ0sTedz2TD8yBPnF9+9rhIjiQYG8dgrG1CL7rC1isjEY/xGkAYR27Ey4uzTodAZI25KU8XJknXSPvRJWOOytzHfVZ5DmHCCPPxjDYn2E/NWUuNtbYMB2v7yk1HF5QbA/Xt1WaBLhaLczHWE1VTZkMp39pPdL1h2L4o5wPMxAi09UrdRc90nU/dkQ02t7EXVrS0QTfp/lPrpx1MKuF5CDNw0A39P8LBCufUkyLA2VNS1zYffurd1k4UQy5O0hUp0pIbIk7Te+mttVRXxgEAZr8gDPXtKIdTq4h7WtY0S2bNIH6cpJEmJjTeBZOV6Reb7+kaFPCMtsItxGJ1i0OAuNrySbx7IjE/EoDLUBAcJy20tBm/99NJT0eBhlLqlYy67hoJ38xM6SpiuC0HhjXYh7ogNJeDrYAyYiQEz+mODtLfrNOSANx12M51mMaemltfVF0xOhnfkscR8NOosJGZwEkObBGURq3UHtZBYHGwct4JGmnsd/wCyRs0qg4IwYZqa7k4qTG1FqvaJWtJstBGh5e0IoU99bcvklxQc4xMWw8JwZS0K5q3oYN7yCYDecfsiX8NIYXAzB0i8c+6gaZ9yBANYOplLCiGFZw+AcRJgDrr7IhuBPMK61P5QDOs0YVcCsswnMq8YYc4+aaStoBmErCuaFbTohEMZ2TSVecCWlLW91EWAomuAQfFAiFW8K5VuatOLQSo1CVWJg9iHqU1UiWEU16aX1mJ3WopdiKKCywgMTVmoV4TSth0M7CpcpDqYsqNWRiDuUw/AEqfk8peyjiEZSwCBtrHmr3YkuAB26K38gdsfdZbwSqN2pI6VxyEcW1D1lY6K5hVlPhNXfL7omnwl27h6BQNM/lCd6vnBqc7LYN2/dX1MCGNkyfVKK3ERcaTBF5GlxG91YabHxGOUVG7ccoybWYJDnBpgwXaWOlkDUe54JkFjLk6ToMvc2iY3VWHouxD2Bkvi0EARBk7zHVdbQwdHBsJf53ATEy0EnblcpyusYwOUadk0+AN2PSLsD4Rkh7yG0yJLc1xIjbQ6I6vx+lh4pYcAwQNDE876md0ox/iM1cxmYmGwS2wEEFtzeRB5ILhvC6lZxbTYPMA7M4mGGf1NIiJ5cgi5C/BI7lnHHqTsOnT5+cIqcXqPeTVIykuaZuA5tj5Ry6JRmIkiqDE5YMyC0zaDFoEx67j07h/hqm1vnAeYElzRt0i31SjxnwGi2jnaMgB82SADmtp7aey5q2IzmD0/aNJsFajnt6RBwLxBlhlR0tLjMmZBsTc2A5dTyRPE/DbGkPY5oBfdryQ0iLBrhvMpHWy/EBphxEw9p8rgBAhzuWvouu4hgW1qLQTk8siDImNDMTbdU4eNcEZxD2kVWKynhDc/+QHhBLXAEEsMgDaR+oj1TY41o0CQYSk5vw2uM6kQTq436az7pgAhOxUDAmd2hWC/FHQcCARoUTgn3g6FAYB0jLvfVExBVRnOZjsOkYPYt8PhwdVVSrgiCb7H9irBIRcAHMXOZecMGrDWjkFluL2K3yg6FExn4YP3msjkFPiDks/DK1zxqFO45yJn4oUWPjt5KLsjznYg4WCFkLMLUi0qLVo6miIWrgolhAn0UNVwspk5qqc1QRLCJqmCVJwicPah6jVQrLgxd+GWzaSJcqyqkS4M1AWy1lAY3igbYHpKG20bope04UQ6pXa2MxhBcU4hlBALYjUGddJhJ6+LL5EF0WkeYSRqYWeF8Kq1BDiW0wZkiOtufqgF8nAm7Toq6hx2Hl+bRhhqhNBzy4EfwkfRcxVdNWCDJOnUx7J7xjEgAUqV2iZJgCe604Dgw+uwPaCZEPa6xDAJzDWSQhuvEQJpVOKkaw9cmPKVNuAw7XOAdVdrGvWOQAXIYriL6zzJJsSZIAiLkAx6LovELs1d5cHOpsIaQwgEiLxK5qvVtAjLm8swXcwCRrYrrfIcp2iQY7xt2O5Plnp8pnhrZqNBzAEi5I0MXXrXCcLSp0x8IDLtH9915JRxZIjytIBGgL80g5p1kx6LuvA1F4a5z5ykWzCDMgkjp1VqSOUU7XrLV8ZOMdPOda95zST5R81wXjPxB8U/CpkENd6F3K9ld4h8QVKjntpvAYyc0HzOy6i19j7Ljwx7zGucnLlOaOYtcXi6m2zHhEH2b2eEPe2cxyHl7x5wrCtqF1NtAamHFwOSTDjGjhINwOSZ47HCm8MDM7GgTFoI/S4GCLb+qIwrvw9EGq1geGhgyi8A26kzquYr4tz6hcDBMzfnq2AqseBfWM1IdQ7E/CPU8/ePsJWFSr5YaYIMAwRcxExY7xeVdVpQVf4Y4cQ0ujYQdDppCLx+EUmviXMx9ZYve8C8htAaNSCCmdOsHBJSYVuGxcHog4xEmGY4jkrKdcjQoZtYG6ubUBXL6RcwluKG49lu2oDoUDMLZrwr7HnBkRjJ+ytvxJGqWhyz+JcicuRlMRj8cclEtGL7KKcyMQppViwotOKzMrBUUUS4lblU5RRRJlL2ql7FFFEsJS6ktfgqKKhhBE/FuJhoe2IiBm68oXNYjGNq1Gta1zRDc0ukzuQsqJC1jxAT2mipRKeIc8fYToeCcF+E4vLiWXzAWmdiB9lCeIPEJM06QhrTHJRRWt8CYWD0YF1pezcjE5ulifOySTBsNYi+hsvRPC3Acv8AzmxfLg21gdp/ZRRD0+5OZbtp2rRQvXYzTi3A6j6oe0sH/wBggg6OESSNSLrmWeCK02LekmRH11UURnrBO8z6NfciYGI2w/henScX1nZxYwARoq+M+KnBsMbkb/DuY0E/2UUVLf6S+GaejQagh7dz+30nNTmOcOMjKbjrcFdXwLhraLDXqAF7hmG8TPJRRDpAJzGNcTsnQnHyi/iGLfXcXOAiIidFfwrhTi4EQCTbrNhfZRRSg4myZW9zVUQm2J6DhMJkptbyAnvuqsRRlRRPdJ4gsScmIsdgdwljhCiiXcCHViRN6OKLUbTxoPdRRLsonGXfEWW1FFEKDMwXrPxlFFIMqZj4nVRRRFl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55303" name="Picture 7" descr="C:\Users\Josip\Desktop\gfgfgxhg.jpg"/>
          <p:cNvPicPr>
            <a:picLocks noChangeAspect="1" noChangeArrowheads="1"/>
          </p:cNvPicPr>
          <p:nvPr/>
        </p:nvPicPr>
        <p:blipFill>
          <a:blip r:embed="rId2"/>
          <a:srcRect/>
          <a:stretch>
            <a:fillRect/>
          </a:stretch>
        </p:blipFill>
        <p:spPr bwMode="auto">
          <a:xfrm>
            <a:off x="5500694" y="428604"/>
            <a:ext cx="2262185" cy="1505382"/>
          </a:xfrm>
          <a:prstGeom prst="rect">
            <a:avLst/>
          </a:prstGeom>
          <a:ln>
            <a:noFill/>
          </a:ln>
          <a:effectLst>
            <a:softEdge rad="112500"/>
          </a:effectLst>
        </p:spPr>
      </p:pic>
      <p:sp>
        <p:nvSpPr>
          <p:cNvPr id="10" name="Right Arrow 9"/>
          <p:cNvSpPr/>
          <p:nvPr/>
        </p:nvSpPr>
        <p:spPr>
          <a:xfrm>
            <a:off x="4643438" y="1142984"/>
            <a:ext cx="571504" cy="35719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hr-HR"/>
          </a:p>
        </p:txBody>
      </p:sp>
      <p:pic>
        <p:nvPicPr>
          <p:cNvPr id="55305" name="Picture 9" descr="C:\Users\Josip\Desktop\fdgh.jpg"/>
          <p:cNvPicPr>
            <a:picLocks noChangeAspect="1" noChangeArrowheads="1"/>
          </p:cNvPicPr>
          <p:nvPr/>
        </p:nvPicPr>
        <p:blipFill>
          <a:blip r:embed="rId3"/>
          <a:srcRect/>
          <a:stretch>
            <a:fillRect/>
          </a:stretch>
        </p:blipFill>
        <p:spPr bwMode="auto">
          <a:xfrm>
            <a:off x="5572132" y="2000240"/>
            <a:ext cx="2098008" cy="1553081"/>
          </a:xfrm>
          <a:prstGeom prst="rect">
            <a:avLst/>
          </a:prstGeom>
          <a:ln>
            <a:noFill/>
          </a:ln>
          <a:effectLst>
            <a:softEdge rad="112500"/>
          </a:effectLst>
        </p:spPr>
      </p:pic>
      <p:pic>
        <p:nvPicPr>
          <p:cNvPr id="55306" name="Picture 10" descr="C:\Users\Josip\Desktop\rdgdgfsh.jpg"/>
          <p:cNvPicPr>
            <a:picLocks noChangeAspect="1" noChangeArrowheads="1"/>
          </p:cNvPicPr>
          <p:nvPr/>
        </p:nvPicPr>
        <p:blipFill>
          <a:blip r:embed="rId4"/>
          <a:srcRect/>
          <a:stretch>
            <a:fillRect/>
          </a:stretch>
        </p:blipFill>
        <p:spPr bwMode="auto">
          <a:xfrm>
            <a:off x="4929190" y="3643314"/>
            <a:ext cx="2667000" cy="1071570"/>
          </a:xfrm>
          <a:prstGeom prst="rect">
            <a:avLst/>
          </a:prstGeom>
          <a:ln>
            <a:noFill/>
          </a:ln>
          <a:effectLst>
            <a:softEdge rad="112500"/>
          </a:effectLst>
        </p:spPr>
      </p:pic>
      <p:sp>
        <p:nvSpPr>
          <p:cNvPr id="14" name="Right Arrow 13"/>
          <p:cNvSpPr/>
          <p:nvPr/>
        </p:nvSpPr>
        <p:spPr>
          <a:xfrm>
            <a:off x="4714876" y="2285992"/>
            <a:ext cx="714380" cy="42862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hr-HR"/>
          </a:p>
        </p:txBody>
      </p:sp>
      <p:sp>
        <p:nvSpPr>
          <p:cNvPr id="15" name="Right Arrow 14"/>
          <p:cNvSpPr/>
          <p:nvPr/>
        </p:nvSpPr>
        <p:spPr>
          <a:xfrm>
            <a:off x="4000496" y="4000504"/>
            <a:ext cx="857256" cy="42862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hr-HR"/>
          </a:p>
        </p:txBody>
      </p:sp>
      <p:pic>
        <p:nvPicPr>
          <p:cNvPr id="55307" name="Picture 11" descr="C:\Users\Josip\Desktop\Antioksidansi_2.jpg"/>
          <p:cNvPicPr>
            <a:picLocks noChangeAspect="1" noChangeArrowheads="1"/>
          </p:cNvPicPr>
          <p:nvPr/>
        </p:nvPicPr>
        <p:blipFill>
          <a:blip r:embed="rId5"/>
          <a:srcRect/>
          <a:stretch>
            <a:fillRect/>
          </a:stretch>
        </p:blipFill>
        <p:spPr bwMode="auto">
          <a:xfrm>
            <a:off x="5286381" y="4786322"/>
            <a:ext cx="2424426" cy="1214446"/>
          </a:xfrm>
          <a:prstGeom prst="rect">
            <a:avLst/>
          </a:prstGeom>
          <a:ln>
            <a:noFill/>
          </a:ln>
          <a:effectLst>
            <a:softEdge rad="112500"/>
          </a:effectLst>
        </p:spPr>
      </p:pic>
      <p:sp>
        <p:nvSpPr>
          <p:cNvPr id="17" name="Right Arrow 16"/>
          <p:cNvSpPr/>
          <p:nvPr/>
        </p:nvSpPr>
        <p:spPr>
          <a:xfrm>
            <a:off x="4143372" y="5357826"/>
            <a:ext cx="857256" cy="42862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hr-H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5303"/>
                                        </p:tgtEl>
                                        <p:attrNameLst>
                                          <p:attrName>style.visibility</p:attrName>
                                        </p:attrNameLst>
                                      </p:cBhvr>
                                      <p:to>
                                        <p:strVal val="visible"/>
                                      </p:to>
                                    </p:set>
                                    <p:animEffect transition="in" filter="checkerboard(across)">
                                      <p:cBhvr>
                                        <p:cTn id="17" dur="500"/>
                                        <p:tgtEl>
                                          <p:spTgt spid="5530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5297"/>
                                        </p:tgtEl>
                                        <p:attrNameLst>
                                          <p:attrName>style.visibility</p:attrName>
                                        </p:attrNameLst>
                                      </p:cBhvr>
                                      <p:to>
                                        <p:strVal val="visible"/>
                                      </p:to>
                                    </p:set>
                                    <p:animEffect transition="in" filter="checkerboard(across)">
                                      <p:cBhvr>
                                        <p:cTn id="22" dur="500"/>
                                        <p:tgtEl>
                                          <p:spTgt spid="5529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5305"/>
                                        </p:tgtEl>
                                        <p:attrNameLst>
                                          <p:attrName>style.visibility</p:attrName>
                                        </p:attrNameLst>
                                      </p:cBhvr>
                                      <p:to>
                                        <p:strVal val="visible"/>
                                      </p:to>
                                    </p:set>
                                    <p:animEffect transition="in" filter="checkerboard(across)">
                                      <p:cBhvr>
                                        <p:cTn id="32" dur="500"/>
                                        <p:tgtEl>
                                          <p:spTgt spid="5530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55306"/>
                                        </p:tgtEl>
                                        <p:attrNameLst>
                                          <p:attrName>style.visibility</p:attrName>
                                        </p:attrNameLst>
                                      </p:cBhvr>
                                      <p:to>
                                        <p:strVal val="visible"/>
                                      </p:to>
                                    </p:set>
                                    <p:animEffect transition="in" filter="checkerboard(across)">
                                      <p:cBhvr>
                                        <p:cTn id="47" dur="500"/>
                                        <p:tgtEl>
                                          <p:spTgt spid="5530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55298"/>
                                        </p:tgtEl>
                                        <p:attrNameLst>
                                          <p:attrName>style.visibility</p:attrName>
                                        </p:attrNameLst>
                                      </p:cBhvr>
                                      <p:to>
                                        <p:strVal val="visible"/>
                                      </p:to>
                                    </p:set>
                                    <p:animEffect transition="in" filter="checkerboard(across)">
                                      <p:cBhvr>
                                        <p:cTn id="52" dur="500"/>
                                        <p:tgtEl>
                                          <p:spTgt spid="5529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heckerboard(across)">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55307"/>
                                        </p:tgtEl>
                                        <p:attrNameLst>
                                          <p:attrName>style.visibility</p:attrName>
                                        </p:attrNameLst>
                                      </p:cBhvr>
                                      <p:to>
                                        <p:strVal val="visible"/>
                                      </p:to>
                                    </p:set>
                                    <p:animEffect transition="in" filter="checkerboard(across)">
                                      <p:cBhvr>
                                        <p:cTn id="62" dur="500"/>
                                        <p:tgtEl>
                                          <p:spTgt spid="55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5297" grpId="0"/>
      <p:bldP spid="5" grpId="0"/>
      <p:bldP spid="55298" grpId="0"/>
      <p:bldP spid="10" grpId="0" animBg="1"/>
      <p:bldP spid="14" grpId="0" animBg="1"/>
      <p:bldP spid="15"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357430"/>
            <a:ext cx="7086600" cy="990600"/>
          </a:xfrm>
        </p:spPr>
        <p:txBody>
          <a:bodyPr/>
          <a:lstStyle/>
          <a:p>
            <a:r>
              <a:rPr lang="hr-H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VODITELJICA SKUPINE BIOLOGIJE I KEMIJE ;JOSIPA IVANOVIĆ</a:t>
            </a:r>
            <a:endParaRPr lang="hr-H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00034" y="428604"/>
            <a:ext cx="6715172" cy="2123658"/>
          </a:xfrm>
          <a:prstGeom prst="rect">
            <a:avLst/>
          </a:prstGeom>
          <a:noFill/>
          <a:scene3d>
            <a:camera prst="orthographicFront"/>
            <a:lightRig rig="threePt" dir="t"/>
          </a:scene3d>
          <a:sp3d>
            <a:bevelT w="152400" h="50800" prst="softRound"/>
          </a:sp3d>
        </p:spPr>
        <p:txBody>
          <a:bodyPr wrap="square" rtlCol="0">
            <a:spAutoFit/>
          </a:bodyPr>
          <a:lstStyle/>
          <a:p>
            <a:pPr algn="ctr"/>
            <a:r>
              <a:rPr lang="hr-H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latin typeface="Wide Latin" pitchFamily="18" charset="0"/>
              </a:rPr>
              <a:t>ANKETA</a:t>
            </a:r>
          </a:p>
          <a:p>
            <a:pPr algn="ctr"/>
            <a:r>
              <a:rPr lang="hr-H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latin typeface="Wide Latin" pitchFamily="18" charset="0"/>
              </a:rPr>
              <a:t>O prehrani</a:t>
            </a:r>
            <a:endParaRPr lang="hr-H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latin typeface="Wide Latin" pitchFamily="18" charset="0"/>
            </a:endParaRPr>
          </a:p>
        </p:txBody>
      </p:sp>
      <p:pic>
        <p:nvPicPr>
          <p:cNvPr id="12289" name="Picture 1" descr="C:\Users\Josip\Desktop\fafas.jpg"/>
          <p:cNvPicPr>
            <a:picLocks noChangeAspect="1" noChangeArrowheads="1"/>
          </p:cNvPicPr>
          <p:nvPr/>
        </p:nvPicPr>
        <p:blipFill>
          <a:blip r:embed="rId2"/>
          <a:srcRect/>
          <a:stretch>
            <a:fillRect/>
          </a:stretch>
        </p:blipFill>
        <p:spPr bwMode="auto">
          <a:xfrm>
            <a:off x="2357422" y="2786058"/>
            <a:ext cx="3571900" cy="2956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p:cTn id="13" dur="5000" fill="hold"/>
                                        <p:tgtEl>
                                          <p:spTgt spid="13">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1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2289"/>
                                        </p:tgtEl>
                                        <p:attrNameLst>
                                          <p:attrName>style.visibility</p:attrName>
                                        </p:attrNameLst>
                                      </p:cBhvr>
                                      <p:to>
                                        <p:strVal val="visible"/>
                                      </p:to>
                                    </p:set>
                                    <p:anim calcmode="lin" valueType="num">
                                      <p:cBhvr>
                                        <p:cTn id="19" dur="1000" fill="hold"/>
                                        <p:tgtEl>
                                          <p:spTgt spid="12289"/>
                                        </p:tgtEl>
                                        <p:attrNameLst>
                                          <p:attrName>ppt_w</p:attrName>
                                        </p:attrNameLst>
                                      </p:cBhvr>
                                      <p:tavLst>
                                        <p:tav tm="0">
                                          <p:val>
                                            <p:strVal val="#ppt_w*0.70"/>
                                          </p:val>
                                        </p:tav>
                                        <p:tav tm="100000">
                                          <p:val>
                                            <p:strVal val="#ppt_w"/>
                                          </p:val>
                                        </p:tav>
                                      </p:tavLst>
                                    </p:anim>
                                    <p:anim calcmode="lin" valueType="num">
                                      <p:cBhvr>
                                        <p:cTn id="20" dur="1000" fill="hold"/>
                                        <p:tgtEl>
                                          <p:spTgt spid="12289"/>
                                        </p:tgtEl>
                                        <p:attrNameLst>
                                          <p:attrName>ppt_h</p:attrName>
                                        </p:attrNameLst>
                                      </p:cBhvr>
                                      <p:tavLst>
                                        <p:tav tm="0">
                                          <p:val>
                                            <p:strVal val="#ppt_h"/>
                                          </p:val>
                                        </p:tav>
                                        <p:tav tm="100000">
                                          <p:val>
                                            <p:strVal val="#ppt_h"/>
                                          </p:val>
                                        </p:tav>
                                      </p:tavLst>
                                    </p:anim>
                                    <p:animEffect transition="in" filter="fade">
                                      <p:cBhvr>
                                        <p:cTn id="21" dur="10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Pitanje:</a:t>
            </a:r>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lstStyle/>
          <a:p>
            <a:endParaRPr lang="hr-HR" dirty="0"/>
          </a:p>
        </p:txBody>
      </p:sp>
      <p:pic>
        <p:nvPicPr>
          <p:cNvPr id="2050" name="Picture 2" descr="C:\Users\Alen\Desktop\reprezentacija\PRVO PITANJE.jpg"/>
          <p:cNvPicPr>
            <a:picLocks noChangeAspect="1" noChangeArrowheads="1"/>
          </p:cNvPicPr>
          <p:nvPr/>
        </p:nvPicPr>
        <p:blipFill>
          <a:blip r:embed="rId2" cstate="print"/>
          <a:srcRect/>
          <a:stretch>
            <a:fillRect/>
          </a:stretch>
        </p:blipFill>
        <p:spPr bwMode="auto">
          <a:xfrm>
            <a:off x="755576" y="1412776"/>
            <a:ext cx="6696744" cy="2520280"/>
          </a:xfrm>
          <a:prstGeom prst="rect">
            <a:avLst/>
          </a:prstGeom>
          <a:noFill/>
        </p:spPr>
      </p:pic>
      <p:pic>
        <p:nvPicPr>
          <p:cNvPr id="2051" name="Picture 3" descr="C:\Users\Alen\Desktop\reprezentacija\prvo.jpg"/>
          <p:cNvPicPr>
            <a:picLocks noChangeAspect="1" noChangeArrowheads="1"/>
          </p:cNvPicPr>
          <p:nvPr/>
        </p:nvPicPr>
        <p:blipFill>
          <a:blip r:embed="rId3" cstate="print"/>
          <a:srcRect/>
          <a:stretch>
            <a:fillRect/>
          </a:stretch>
        </p:blipFill>
        <p:spPr bwMode="auto">
          <a:xfrm>
            <a:off x="755577" y="3933056"/>
            <a:ext cx="6696743" cy="20574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par>
                                <p:cTn id="13" presetID="3" presetClass="entr" presetSubtype="1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linds(horizontal)">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Pitanje:</a:t>
            </a:r>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lstStyle/>
          <a:p>
            <a:endParaRPr lang="hr-HR" dirty="0"/>
          </a:p>
        </p:txBody>
      </p:sp>
      <p:pic>
        <p:nvPicPr>
          <p:cNvPr id="3075" name="Picture 3" descr="C:\Users\Alen\Desktop\reprezentacija\DRUGO PITANJE.jpg"/>
          <p:cNvPicPr>
            <a:picLocks noChangeAspect="1" noChangeArrowheads="1"/>
          </p:cNvPicPr>
          <p:nvPr/>
        </p:nvPicPr>
        <p:blipFill>
          <a:blip r:embed="rId2" cstate="print"/>
          <a:srcRect/>
          <a:stretch>
            <a:fillRect/>
          </a:stretch>
        </p:blipFill>
        <p:spPr bwMode="auto">
          <a:xfrm>
            <a:off x="1043608" y="1556792"/>
            <a:ext cx="5688632" cy="1885950"/>
          </a:xfrm>
          <a:prstGeom prst="rect">
            <a:avLst/>
          </a:prstGeom>
          <a:noFill/>
        </p:spPr>
      </p:pic>
      <p:pic>
        <p:nvPicPr>
          <p:cNvPr id="3076" name="Picture 4" descr="C:\Users\Alen\Desktop\reprezentacija\drugo.jpg"/>
          <p:cNvPicPr>
            <a:picLocks noChangeAspect="1" noChangeArrowheads="1"/>
          </p:cNvPicPr>
          <p:nvPr/>
        </p:nvPicPr>
        <p:blipFill>
          <a:blip r:embed="rId3" cstate="print"/>
          <a:srcRect/>
          <a:stretch>
            <a:fillRect/>
          </a:stretch>
        </p:blipFill>
        <p:spPr bwMode="auto">
          <a:xfrm>
            <a:off x="1043608" y="3429000"/>
            <a:ext cx="5688631" cy="20193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linds(horizontal)">
                                      <p:cBhvr>
                                        <p:cTn id="12" dur="500"/>
                                        <p:tgtEl>
                                          <p:spTgt spid="3075"/>
                                        </p:tgtEl>
                                      </p:cBhvr>
                                    </p:animEffect>
                                  </p:childTnLst>
                                </p:cTn>
                              </p:par>
                              <p:par>
                                <p:cTn id="13" presetID="3"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linds(horizontal)">
                                      <p:cBhvr>
                                        <p:cTn id="1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 Pitanje:</a:t>
            </a:r>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lstStyle/>
          <a:p>
            <a:endParaRPr lang="hr-HR" dirty="0"/>
          </a:p>
        </p:txBody>
      </p:sp>
      <p:pic>
        <p:nvPicPr>
          <p:cNvPr id="4098" name="Picture 2" descr="C:\Users\Alen\Desktop\reprezentacija\TREĆE PITANJE.jpg"/>
          <p:cNvPicPr>
            <a:picLocks noChangeAspect="1" noChangeArrowheads="1"/>
          </p:cNvPicPr>
          <p:nvPr/>
        </p:nvPicPr>
        <p:blipFill>
          <a:blip r:embed="rId2" cstate="print"/>
          <a:srcRect/>
          <a:stretch>
            <a:fillRect/>
          </a:stretch>
        </p:blipFill>
        <p:spPr bwMode="auto">
          <a:xfrm>
            <a:off x="1043608" y="1484784"/>
            <a:ext cx="5819775" cy="1914525"/>
          </a:xfrm>
          <a:prstGeom prst="rect">
            <a:avLst/>
          </a:prstGeom>
          <a:noFill/>
        </p:spPr>
      </p:pic>
      <p:pic>
        <p:nvPicPr>
          <p:cNvPr id="4099" name="Picture 3" descr="C:\Users\Alen\Desktop\reprezentacija\treće.jpg"/>
          <p:cNvPicPr>
            <a:picLocks noChangeAspect="1" noChangeArrowheads="1"/>
          </p:cNvPicPr>
          <p:nvPr/>
        </p:nvPicPr>
        <p:blipFill>
          <a:blip r:embed="rId3" cstate="print"/>
          <a:srcRect/>
          <a:stretch>
            <a:fillRect/>
          </a:stretch>
        </p:blipFill>
        <p:spPr bwMode="auto">
          <a:xfrm>
            <a:off x="1043608" y="3356992"/>
            <a:ext cx="5832648" cy="20669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par>
                                <p:cTn id="13" presetID="3" presetClass="entr" presetSubtype="1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blinds(horizontal)">
                                      <p:cBhvr>
                                        <p:cTn id="1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4.Pitanje:</a:t>
            </a:r>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lstStyle/>
          <a:p>
            <a:endParaRPr lang="hr-HR" dirty="0"/>
          </a:p>
        </p:txBody>
      </p:sp>
      <p:pic>
        <p:nvPicPr>
          <p:cNvPr id="5122" name="Picture 2" descr="C:\Users\Alen\Desktop\reprezentacija\četvrto.jpg"/>
          <p:cNvPicPr>
            <a:picLocks noChangeAspect="1" noChangeArrowheads="1"/>
          </p:cNvPicPr>
          <p:nvPr/>
        </p:nvPicPr>
        <p:blipFill>
          <a:blip r:embed="rId2" cstate="print"/>
          <a:srcRect/>
          <a:stretch>
            <a:fillRect/>
          </a:stretch>
        </p:blipFill>
        <p:spPr bwMode="auto">
          <a:xfrm>
            <a:off x="1187624" y="1628800"/>
            <a:ext cx="5728717" cy="2000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3" name="Picture 3" descr="C:\Users\Alen\Desktop\reprezentacija\četvrto_1.jpg"/>
          <p:cNvPicPr>
            <a:picLocks noChangeAspect="1" noChangeArrowheads="1"/>
          </p:cNvPicPr>
          <p:nvPr/>
        </p:nvPicPr>
        <p:blipFill>
          <a:blip r:embed="rId3" cstate="print"/>
          <a:srcRect/>
          <a:stretch>
            <a:fillRect/>
          </a:stretch>
        </p:blipFill>
        <p:spPr bwMode="auto">
          <a:xfrm>
            <a:off x="1187624" y="3573016"/>
            <a:ext cx="5760640" cy="1809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par>
                                <p:cTn id="13" presetID="3" presetClass="entr" presetSubtype="1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blinds(horizontal)">
                                      <p:cBhvr>
                                        <p:cTn id="15"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5720" y="0"/>
            <a:ext cx="8229600" cy="875490"/>
          </a:xfrm>
        </p:spPr>
        <p:txBody>
          <a:bodyPr/>
          <a:lstStyle/>
          <a:p>
            <a:pPr algn="ctr"/>
            <a:r>
              <a:rPr lang="hr-H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MATEMATIKA</a:t>
            </a:r>
            <a:endParaRPr lang="hr-HR"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zervirano mjesto sadržaja 2"/>
          <p:cNvSpPr>
            <a:spLocks noGrp="1"/>
          </p:cNvSpPr>
          <p:nvPr>
            <p:ph idx="1"/>
          </p:nvPr>
        </p:nvSpPr>
        <p:spPr>
          <a:xfrm>
            <a:off x="0" y="714356"/>
            <a:ext cx="8229600" cy="5240386"/>
          </a:xfrm>
        </p:spPr>
        <p:txBody>
          <a:bodyPr>
            <a:normAutofit/>
          </a:bodyPr>
          <a:lstStyle/>
          <a:p>
            <a:pPr lvl="0"/>
            <a:r>
              <a:rPr lang="hr-HR" b="1" dirty="0" smtClean="0"/>
              <a:t>1.skupina</a:t>
            </a:r>
            <a:r>
              <a:rPr lang="hr-HR" dirty="0" smtClean="0"/>
              <a:t>: računati broj kalorija koje je određeni učenik unio u svoj organizam u jednom danu i usporediti sa preporučenim kalorijskim unosom, uočiti važnost tjelovježbe.</a:t>
            </a:r>
          </a:p>
          <a:p>
            <a:pPr lvl="0"/>
            <a:r>
              <a:rPr lang="hr-HR" b="1" dirty="0" smtClean="0"/>
              <a:t>2.skupina</a:t>
            </a:r>
            <a:r>
              <a:rPr lang="hr-HR" dirty="0" smtClean="0"/>
              <a:t>: proučiti dodatke hrani koje treba izbjegavati, proučiti umjetne zaslađivače i umjetne boje.</a:t>
            </a:r>
          </a:p>
          <a:p>
            <a:pPr lvl="0"/>
            <a:r>
              <a:rPr lang="hr-HR" b="1" dirty="0" smtClean="0"/>
              <a:t>3.skupina</a:t>
            </a:r>
            <a:r>
              <a:rPr lang="hr-HR" dirty="0" smtClean="0"/>
              <a:t>: proučiti kojih 20 aditiva i konzervansa produljuje rok trajanja proizvodima.</a:t>
            </a:r>
          </a:p>
          <a:p>
            <a:pPr lvl="0"/>
            <a:r>
              <a:rPr lang="hr-HR" b="1" dirty="0" smtClean="0"/>
              <a:t>4.skupina</a:t>
            </a:r>
            <a:r>
              <a:rPr lang="hr-HR" dirty="0" smtClean="0"/>
              <a:t>: proučiti i nabrojati najčešće alergene i reakcije do kojih dolazi njihovom konzumacijom.</a:t>
            </a:r>
          </a:p>
          <a:p>
            <a:endParaRPr lang="hr-HR" dirty="0"/>
          </a:p>
        </p:txBody>
      </p:sp>
      <p:pic>
        <p:nvPicPr>
          <p:cNvPr id="2050" name="Picture 2" descr="C:\Users\Josip\Desktop\images.jpg"/>
          <p:cNvPicPr>
            <a:picLocks noChangeAspect="1" noChangeArrowheads="1"/>
          </p:cNvPicPr>
          <p:nvPr/>
        </p:nvPicPr>
        <p:blipFill>
          <a:blip r:embed="rId2" cstate="print"/>
          <a:srcRect/>
          <a:stretch>
            <a:fillRect/>
          </a:stretch>
        </p:blipFill>
        <p:spPr bwMode="auto">
          <a:xfrm>
            <a:off x="7643834" y="1571612"/>
            <a:ext cx="1500166" cy="3286148"/>
          </a:xfrm>
          <a:prstGeom prst="rect">
            <a:avLst/>
          </a:prstGeom>
          <a:ln>
            <a:noFill/>
          </a:ln>
          <a:effectLst>
            <a:softEdge rad="112500"/>
          </a:effectLst>
        </p:spPr>
      </p:pic>
      <p:pic>
        <p:nvPicPr>
          <p:cNvPr id="2051" name="Picture 3" descr="C:\Users\Josip\Desktop\images.jpg"/>
          <p:cNvPicPr>
            <a:picLocks noChangeAspect="1" noChangeArrowheads="1"/>
          </p:cNvPicPr>
          <p:nvPr/>
        </p:nvPicPr>
        <p:blipFill>
          <a:blip r:embed="rId3" cstate="print"/>
          <a:srcRect/>
          <a:stretch>
            <a:fillRect/>
          </a:stretch>
        </p:blipFill>
        <p:spPr bwMode="auto">
          <a:xfrm>
            <a:off x="2643174" y="5715016"/>
            <a:ext cx="3071834" cy="1142984"/>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par>
                                <p:cTn id="17" presetID="5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Scale>
                                      <p:cBhvr>
                                        <p:cTn id="19"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1" end="1"/>
                                            </p:txEl>
                                          </p:spTgt>
                                        </p:tgtEl>
                                        <p:attrNameLst>
                                          <p:attrName>ppt_x</p:attrName>
                                          <p:attrName>ppt_y</p:attrName>
                                        </p:attrNameLst>
                                      </p:cBhvr>
                                    </p:animMotion>
                                    <p:animEffect transition="in" filter="fade">
                                      <p:cBhvr>
                                        <p:cTn id="21" dur="1000"/>
                                        <p:tgtEl>
                                          <p:spTgt spid="3">
                                            <p:txEl>
                                              <p:pRg st="1" end="1"/>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Scale>
                                      <p:cBhvr>
                                        <p:cTn id="2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2" end="2"/>
                                            </p:txEl>
                                          </p:spTgt>
                                        </p:tgtEl>
                                        <p:attrNameLst>
                                          <p:attrName>ppt_x</p:attrName>
                                          <p:attrName>ppt_y</p:attrName>
                                        </p:attrNameLst>
                                      </p:cBhvr>
                                    </p:animMotion>
                                    <p:animEffect transition="in" filter="fade">
                                      <p:cBhvr>
                                        <p:cTn id="26" dur="1000"/>
                                        <p:tgtEl>
                                          <p:spTgt spid="3">
                                            <p:txEl>
                                              <p:pRg st="2" end="2"/>
                                            </p:txEl>
                                          </p:spTgt>
                                        </p:tgtEl>
                                      </p:cBhvr>
                                    </p:animEffect>
                                  </p:childTnLst>
                                </p:cTn>
                              </p:par>
                              <p:par>
                                <p:cTn id="27" presetID="5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Scale>
                                      <p:cBhvr>
                                        <p:cTn id="2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3" end="3"/>
                                            </p:txEl>
                                          </p:spTgt>
                                        </p:tgtEl>
                                        <p:attrNameLst>
                                          <p:attrName>ppt_x</p:attrName>
                                          <p:attrName>ppt_y</p:attrName>
                                        </p:attrNameLst>
                                      </p:cBhvr>
                                    </p:animMotion>
                                    <p:animEffect transition="in" filter="fade">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Scale>
                                      <p:cBhvr>
                                        <p:cTn id="36"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050"/>
                                        </p:tgtEl>
                                        <p:attrNameLst>
                                          <p:attrName>ppt_x</p:attrName>
                                          <p:attrName>ppt_y</p:attrName>
                                        </p:attrNameLst>
                                      </p:cBhvr>
                                    </p:animMotion>
                                    <p:animEffect transition="in" filter="fade">
                                      <p:cBhvr>
                                        <p:cTn id="38" dur="1000"/>
                                        <p:tgtEl>
                                          <p:spTgt spid="2050"/>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2051"/>
                                        </p:tgtEl>
                                        <p:attrNameLst>
                                          <p:attrName>style.visibility</p:attrName>
                                        </p:attrNameLst>
                                      </p:cBhvr>
                                      <p:to>
                                        <p:strVal val="visible"/>
                                      </p:to>
                                    </p:set>
                                    <p:animScale>
                                      <p:cBhvr>
                                        <p:cTn id="43" dur="1000" decel="50000" fill="hold">
                                          <p:stCondLst>
                                            <p:cond delay="0"/>
                                          </p:stCondLst>
                                        </p:cTn>
                                        <p:tgtEl>
                                          <p:spTgt spid="20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051"/>
                                        </p:tgtEl>
                                        <p:attrNameLst>
                                          <p:attrName>ppt_x</p:attrName>
                                          <p:attrName>ppt_y</p:attrName>
                                        </p:attrNameLst>
                                      </p:cBhvr>
                                    </p:animMotion>
                                    <p:animEffect transition="in" filter="fade">
                                      <p:cBhvr>
                                        <p:cTn id="45"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 Pitanje</a:t>
            </a:r>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lstStyle/>
          <a:p>
            <a:endParaRPr lang="hr-HR" dirty="0"/>
          </a:p>
        </p:txBody>
      </p:sp>
      <p:pic>
        <p:nvPicPr>
          <p:cNvPr id="6146" name="Picture 2" descr="C:\Users\Alen\Desktop\reprezentacija\peto.jpg"/>
          <p:cNvPicPr>
            <a:picLocks noChangeAspect="1" noChangeArrowheads="1"/>
          </p:cNvPicPr>
          <p:nvPr/>
        </p:nvPicPr>
        <p:blipFill>
          <a:blip r:embed="rId2" cstate="print"/>
          <a:srcRect/>
          <a:stretch>
            <a:fillRect/>
          </a:stretch>
        </p:blipFill>
        <p:spPr bwMode="auto">
          <a:xfrm>
            <a:off x="395536" y="1556792"/>
            <a:ext cx="6696745" cy="18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7" name="Picture 3" descr="C:\Users\Alen\Desktop\reprezentacija\peto_1.jpg"/>
          <p:cNvPicPr>
            <a:picLocks noChangeAspect="1" noChangeArrowheads="1"/>
          </p:cNvPicPr>
          <p:nvPr/>
        </p:nvPicPr>
        <p:blipFill>
          <a:blip r:embed="rId3" cstate="print"/>
          <a:srcRect/>
          <a:stretch>
            <a:fillRect/>
          </a:stretch>
        </p:blipFill>
        <p:spPr bwMode="auto">
          <a:xfrm>
            <a:off x="395536" y="3429000"/>
            <a:ext cx="6696744"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linds(horizontal)">
                                      <p:cBhvr>
                                        <p:cTn id="12" dur="500"/>
                                        <p:tgtEl>
                                          <p:spTgt spid="6146"/>
                                        </p:tgtEl>
                                      </p:cBhvr>
                                    </p:animEffect>
                                  </p:childTnLst>
                                </p:cTn>
                              </p:par>
                              <p:par>
                                <p:cTn id="13" presetID="3" presetClass="entr" presetSubtype="10" fill="hold" nodeType="with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blinds(horizontal)">
                                      <p:cBhvr>
                                        <p:cTn id="15"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 Pitanje:</a:t>
            </a:r>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lstStyle/>
          <a:p>
            <a:endParaRPr lang="hr-HR" dirty="0"/>
          </a:p>
        </p:txBody>
      </p:sp>
      <p:pic>
        <p:nvPicPr>
          <p:cNvPr id="7170" name="Picture 2" descr="C:\Users\Alen\Desktop\reprezentacija\šesto.jpg"/>
          <p:cNvPicPr>
            <a:picLocks noChangeAspect="1" noChangeArrowheads="1"/>
          </p:cNvPicPr>
          <p:nvPr/>
        </p:nvPicPr>
        <p:blipFill>
          <a:blip r:embed="rId2" cstate="print"/>
          <a:srcRect/>
          <a:stretch>
            <a:fillRect/>
          </a:stretch>
        </p:blipFill>
        <p:spPr bwMode="auto">
          <a:xfrm>
            <a:off x="683568" y="3789040"/>
            <a:ext cx="6264696" cy="2140290"/>
          </a:xfrm>
          <a:prstGeom prst="rect">
            <a:avLst/>
          </a:prstGeom>
          <a:ln>
            <a:noFill/>
          </a:ln>
          <a:effectLst>
            <a:softEdge rad="112500"/>
          </a:effectLst>
        </p:spPr>
      </p:pic>
      <p:pic>
        <p:nvPicPr>
          <p:cNvPr id="7171" name="Picture 3" descr="C:\Users\Alen\Desktop\reprezentacija\šesto_1.jpg"/>
          <p:cNvPicPr>
            <a:picLocks noChangeAspect="1" noChangeArrowheads="1"/>
          </p:cNvPicPr>
          <p:nvPr/>
        </p:nvPicPr>
        <p:blipFill>
          <a:blip r:embed="rId3" cstate="print"/>
          <a:srcRect/>
          <a:stretch>
            <a:fillRect/>
          </a:stretch>
        </p:blipFill>
        <p:spPr bwMode="auto">
          <a:xfrm>
            <a:off x="683568" y="1643050"/>
            <a:ext cx="6264696" cy="2207357"/>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linds(horizontal)">
                                      <p:cBhvr>
                                        <p:cTn id="12" dur="500"/>
                                        <p:tgtEl>
                                          <p:spTgt spid="7171"/>
                                        </p:tgtEl>
                                      </p:cBhvr>
                                    </p:animEffect>
                                  </p:childTnLst>
                                </p:cTn>
                              </p:par>
                              <p:par>
                                <p:cTn id="13" presetID="3" presetClass="entr" presetSubtype="10"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blinds(horizontal)">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7086600" cy="990600"/>
          </a:xfrm>
        </p:spPr>
        <p:txBody>
          <a:bodyPr/>
          <a:lstStyle/>
          <a:p>
            <a:r>
              <a:rPr lang="hr-H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 Pitanje</a:t>
            </a:r>
            <a:r>
              <a:rPr lang="hr-HR" dirty="0" smtClean="0"/>
              <a:t>:</a:t>
            </a:r>
            <a:endParaRPr lang="hr-HR" dirty="0"/>
          </a:p>
        </p:txBody>
      </p:sp>
      <p:sp>
        <p:nvSpPr>
          <p:cNvPr id="3" name="Content Placeholder 2"/>
          <p:cNvSpPr>
            <a:spLocks noGrp="1"/>
          </p:cNvSpPr>
          <p:nvPr>
            <p:ph idx="1"/>
          </p:nvPr>
        </p:nvSpPr>
        <p:spPr/>
        <p:txBody>
          <a:bodyPr/>
          <a:lstStyle/>
          <a:p>
            <a:endParaRPr lang="hr-HR"/>
          </a:p>
        </p:txBody>
      </p:sp>
      <p:pic>
        <p:nvPicPr>
          <p:cNvPr id="8194" name="Picture 2" descr="C:\Users\Alen\Desktop\reprezentacija\sedmo.jpg"/>
          <p:cNvPicPr>
            <a:picLocks noChangeAspect="1" noChangeArrowheads="1"/>
          </p:cNvPicPr>
          <p:nvPr/>
        </p:nvPicPr>
        <p:blipFill>
          <a:blip r:embed="rId2" cstate="print"/>
          <a:srcRect/>
          <a:stretch>
            <a:fillRect/>
          </a:stretch>
        </p:blipFill>
        <p:spPr bwMode="auto">
          <a:xfrm>
            <a:off x="323528" y="1412776"/>
            <a:ext cx="7311008"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 Pitanje:</a:t>
            </a:r>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lstStyle/>
          <a:p>
            <a:endParaRPr lang="hr-HR"/>
          </a:p>
        </p:txBody>
      </p:sp>
      <p:pic>
        <p:nvPicPr>
          <p:cNvPr id="9218" name="Picture 2" descr="C:\Users\Alen\Desktop\reprezentacija\osmo.jpg"/>
          <p:cNvPicPr>
            <a:picLocks noChangeAspect="1" noChangeArrowheads="1"/>
          </p:cNvPicPr>
          <p:nvPr/>
        </p:nvPicPr>
        <p:blipFill>
          <a:blip r:embed="rId2" cstate="print"/>
          <a:srcRect/>
          <a:stretch>
            <a:fillRect/>
          </a:stretch>
        </p:blipFill>
        <p:spPr bwMode="auto">
          <a:xfrm>
            <a:off x="179512" y="1628800"/>
            <a:ext cx="7560840" cy="32099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2000"/>
                                        <p:tgtEl>
                                          <p:spTgt spid="9218"/>
                                        </p:tgtEl>
                                      </p:cBhvr>
                                    </p:animEffect>
                                    <p:anim calcmode="lin" valueType="num">
                                      <p:cBhvr>
                                        <p:cTn id="13" dur="2000" fill="hold"/>
                                        <p:tgtEl>
                                          <p:spTgt spid="9218"/>
                                        </p:tgtEl>
                                        <p:attrNameLst>
                                          <p:attrName>style.rotation</p:attrName>
                                        </p:attrNameLst>
                                      </p:cBhvr>
                                      <p:tavLst>
                                        <p:tav tm="0">
                                          <p:val>
                                            <p:fltVal val="720"/>
                                          </p:val>
                                        </p:tav>
                                        <p:tav tm="100000">
                                          <p:val>
                                            <p:fltVal val="0"/>
                                          </p:val>
                                        </p:tav>
                                      </p:tavLst>
                                    </p:anim>
                                    <p:anim calcmode="lin" valueType="num">
                                      <p:cBhvr>
                                        <p:cTn id="14" dur="2000" fill="hold"/>
                                        <p:tgtEl>
                                          <p:spTgt spid="9218"/>
                                        </p:tgtEl>
                                        <p:attrNameLst>
                                          <p:attrName>ppt_h</p:attrName>
                                        </p:attrNameLst>
                                      </p:cBhvr>
                                      <p:tavLst>
                                        <p:tav tm="0">
                                          <p:val>
                                            <p:fltVal val="0"/>
                                          </p:val>
                                        </p:tav>
                                        <p:tav tm="100000">
                                          <p:val>
                                            <p:strVal val="#ppt_h"/>
                                          </p:val>
                                        </p:tav>
                                      </p:tavLst>
                                    </p:anim>
                                    <p:anim calcmode="lin" valueType="num">
                                      <p:cBhvr>
                                        <p:cTn id="15" dur="2000" fill="hold"/>
                                        <p:tgtEl>
                                          <p:spTgt spid="92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9. Pitanje:</a:t>
            </a:r>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lstStyle/>
          <a:p>
            <a:endParaRPr lang="hr-HR"/>
          </a:p>
        </p:txBody>
      </p:sp>
      <p:pic>
        <p:nvPicPr>
          <p:cNvPr id="10242" name="Picture 2" descr="C:\Users\Alen\Desktop\reprezentacija\deveto.jpg"/>
          <p:cNvPicPr>
            <a:picLocks noChangeAspect="1" noChangeArrowheads="1"/>
          </p:cNvPicPr>
          <p:nvPr/>
        </p:nvPicPr>
        <p:blipFill>
          <a:blip r:embed="rId2" cstate="print"/>
          <a:srcRect/>
          <a:stretch>
            <a:fillRect/>
          </a:stretch>
        </p:blipFill>
        <p:spPr bwMode="auto">
          <a:xfrm>
            <a:off x="428596" y="1500174"/>
            <a:ext cx="6804248" cy="3914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2000"/>
                                        <p:tgtEl>
                                          <p:spTgt spid="10242"/>
                                        </p:tgtEl>
                                      </p:cBhvr>
                                    </p:animEffect>
                                    <p:anim calcmode="lin" valueType="num">
                                      <p:cBhvr>
                                        <p:cTn id="13" dur="2000" fill="hold"/>
                                        <p:tgtEl>
                                          <p:spTgt spid="10242"/>
                                        </p:tgtEl>
                                        <p:attrNameLst>
                                          <p:attrName>style.rotation</p:attrName>
                                        </p:attrNameLst>
                                      </p:cBhvr>
                                      <p:tavLst>
                                        <p:tav tm="0">
                                          <p:val>
                                            <p:fltVal val="720"/>
                                          </p:val>
                                        </p:tav>
                                        <p:tav tm="100000">
                                          <p:val>
                                            <p:fltVal val="0"/>
                                          </p:val>
                                        </p:tav>
                                      </p:tavLst>
                                    </p:anim>
                                    <p:anim calcmode="lin" valueType="num">
                                      <p:cBhvr>
                                        <p:cTn id="14" dur="2000" fill="hold"/>
                                        <p:tgtEl>
                                          <p:spTgt spid="10242"/>
                                        </p:tgtEl>
                                        <p:attrNameLst>
                                          <p:attrName>ppt_h</p:attrName>
                                        </p:attrNameLst>
                                      </p:cBhvr>
                                      <p:tavLst>
                                        <p:tav tm="0">
                                          <p:val>
                                            <p:fltVal val="0"/>
                                          </p:val>
                                        </p:tav>
                                        <p:tav tm="100000">
                                          <p:val>
                                            <p:strVal val="#ppt_h"/>
                                          </p:val>
                                        </p:tav>
                                      </p:tavLst>
                                    </p:anim>
                                    <p:anim calcmode="lin" valueType="num">
                                      <p:cBhvr>
                                        <p:cTn id="15" dur="2000" fill="hold"/>
                                        <p:tgtEl>
                                          <p:spTgt spid="102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7086600" cy="990600"/>
          </a:xfrm>
        </p:spPr>
        <p:txBody>
          <a:bodyPr/>
          <a:lstStyle/>
          <a:p>
            <a:r>
              <a:rPr lang="hr-H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REALIZACIJA PROJEKTA:</a:t>
            </a:r>
            <a:endParaRPr lang="hr-HR"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2"/>
          <p:cNvSpPr/>
          <p:nvPr/>
        </p:nvSpPr>
        <p:spPr>
          <a:xfrm>
            <a:off x="0" y="1357298"/>
            <a:ext cx="4572000" cy="4031873"/>
          </a:xfrm>
          <a:prstGeom prst="rect">
            <a:avLst/>
          </a:prstGeom>
        </p:spPr>
        <p:txBody>
          <a:bodyPr wrap="square">
            <a:spAutoFit/>
          </a:bodyPr>
          <a:lstStyle/>
          <a:p>
            <a:pPr>
              <a:buFont typeface="Wingdings" pitchFamily="2" charset="2"/>
              <a:buChar char="§"/>
            </a:pPr>
            <a:r>
              <a:rPr lang="hr-HR" sz="3200" dirty="0" smtClean="0">
                <a:solidFill>
                  <a:schemeClr val="accent4">
                    <a:lumMod val="75000"/>
                  </a:schemeClr>
                </a:solidFill>
                <a:latin typeface="Arial Narrow" pitchFamily="34" charset="0"/>
                <a:cs typeface="Aharoni" pitchFamily="2" charset="-79"/>
              </a:rPr>
              <a:t>SVE ŠTO STE SAZNALI PRENESITE SVIMA U RAZREDU</a:t>
            </a:r>
          </a:p>
          <a:p>
            <a:pPr>
              <a:buFont typeface="Wingdings" pitchFamily="2" charset="2"/>
              <a:buChar char="§"/>
            </a:pPr>
            <a:r>
              <a:rPr lang="hr-HR" sz="3200" dirty="0" smtClean="0">
                <a:solidFill>
                  <a:schemeClr val="accent4">
                    <a:lumMod val="75000"/>
                  </a:schemeClr>
                </a:solidFill>
                <a:latin typeface="Arial Narrow" pitchFamily="34" charset="0"/>
              </a:rPr>
              <a:t>NARAVNO ISPRIČAJTE I SVOJIM RODITELJIMA</a:t>
            </a:r>
          </a:p>
          <a:p>
            <a:pPr>
              <a:buFont typeface="Wingdings" pitchFamily="2" charset="2"/>
              <a:buChar char="§"/>
            </a:pPr>
            <a:r>
              <a:rPr lang="hr-HR" sz="3200" dirty="0" smtClean="0">
                <a:solidFill>
                  <a:schemeClr val="accent4">
                    <a:lumMod val="75000"/>
                  </a:schemeClr>
                </a:solidFill>
                <a:latin typeface="Arial Narrow" pitchFamily="34" charset="0"/>
              </a:rPr>
              <a:t>ISKORIŠTENO ZNANJE ZAPAMTITE I ISKORISTITE!!!</a:t>
            </a:r>
          </a:p>
        </p:txBody>
      </p:sp>
      <p:pic>
        <p:nvPicPr>
          <p:cNvPr id="4" name="Rezervirano mjesto sadržaja 5" descr="hrana%20za%20zdravo%20srce%20620%20x%20400.jpg"/>
          <p:cNvPicPr>
            <a:picLocks noChangeAspect="1"/>
          </p:cNvPicPr>
          <p:nvPr/>
        </p:nvPicPr>
        <p:blipFill>
          <a:blip r:embed="rId2" cstate="print"/>
          <a:stretch>
            <a:fillRect/>
          </a:stretch>
        </p:blipFill>
        <p:spPr>
          <a:xfrm>
            <a:off x="4714876" y="1928802"/>
            <a:ext cx="3843366" cy="2802194"/>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500090"/>
            <a:ext cx="7429520" cy="2143140"/>
          </a:xfrm>
        </p:spPr>
        <p:txBody>
          <a:bodyPr/>
          <a:lstStyle/>
          <a:p>
            <a:r>
              <a:rPr lang="hr-HR" dirty="0" smtClean="0"/>
              <a:t>              </a:t>
            </a:r>
            <a:r>
              <a:rPr lang="hr-H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RADNA ATMOSFERA</a:t>
            </a:r>
            <a:endParaRPr lang="hr-HR" sz="4000" dirty="0"/>
          </a:p>
        </p:txBody>
      </p:sp>
      <p:sp>
        <p:nvSpPr>
          <p:cNvPr id="5" name="Rezervirano mjesto teksta 4"/>
          <p:cNvSpPr>
            <a:spLocks noGrp="1"/>
          </p:cNvSpPr>
          <p:nvPr>
            <p:ph type="body" idx="1"/>
          </p:nvPr>
        </p:nvSpPr>
        <p:spPr>
          <a:xfrm>
            <a:off x="2214546" y="1428736"/>
            <a:ext cx="3429000" cy="639762"/>
          </a:xfrm>
        </p:spPr>
        <p:txBody>
          <a:bodyPr/>
          <a:lstStyle/>
          <a:p>
            <a:endParaRPr lang="hr-HR" sz="4400" dirty="0" smtClean="0"/>
          </a:p>
          <a:p>
            <a:endParaRPr lang="hr-HR" sz="4400" dirty="0" smtClean="0"/>
          </a:p>
        </p:txBody>
      </p:sp>
      <p:pic>
        <p:nvPicPr>
          <p:cNvPr id="9" name="Rezervirano mjesto sadržaja 8" descr="20131015_110130.jpg"/>
          <p:cNvPicPr>
            <a:picLocks noGrp="1" noChangeAspect="1"/>
          </p:cNvPicPr>
          <p:nvPr>
            <p:ph sz="half" idx="2"/>
          </p:nvPr>
        </p:nvPicPr>
        <p:blipFill>
          <a:blip r:embed="rId2" cstate="print"/>
          <a:stretch>
            <a:fillRect/>
          </a:stretch>
        </p:blipFill>
        <p:spPr>
          <a:xfrm>
            <a:off x="1500166" y="2285992"/>
            <a:ext cx="4666725" cy="3500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zervirano mjesto teksta 6"/>
          <p:cNvSpPr>
            <a:spLocks noGrp="1"/>
          </p:cNvSpPr>
          <p:nvPr>
            <p:ph type="body" sz="quarter" idx="3"/>
          </p:nvPr>
        </p:nvSpPr>
        <p:spPr/>
        <p:txBody>
          <a:bodyPr/>
          <a:lstStyle/>
          <a:p>
            <a:endParaRPr lang="hr-HR" dirty="0"/>
          </a:p>
        </p:txBody>
      </p:sp>
      <p:sp>
        <p:nvSpPr>
          <p:cNvPr id="8" name="Content Placeholder 7"/>
          <p:cNvSpPr>
            <a:spLocks noGrp="1"/>
          </p:cNvSpPr>
          <p:nvPr>
            <p:ph sz="quarter" idx="4"/>
          </p:nvPr>
        </p:nvSpPr>
        <p:spPr/>
        <p:txBody>
          <a:bodyPr/>
          <a:lstStyle/>
          <a:p>
            <a:endParaRPr lang="hr-HR" dirty="0"/>
          </a:p>
        </p:txBody>
      </p:sp>
      <p:sp>
        <p:nvSpPr>
          <p:cNvPr id="11" name="Rectangle 10"/>
          <p:cNvSpPr/>
          <p:nvPr/>
        </p:nvSpPr>
        <p:spPr>
          <a:xfrm>
            <a:off x="-857288" y="500042"/>
            <a:ext cx="2608406" cy="923330"/>
          </a:xfrm>
          <a:prstGeom prst="rect">
            <a:avLst/>
          </a:prstGeom>
          <a:noFill/>
        </p:spPr>
        <p:txBody>
          <a:bodyPr wrap="none" lIns="91440" tIns="45720" rIns="91440" bIns="45720">
            <a:spAutoFit/>
          </a:bodyPr>
          <a:lstStyle/>
          <a:p>
            <a:pPr algn="ctr"/>
            <a:r>
              <a:rPr lang="hr-H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endParaRPr lang="hr-H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Rectangle 11"/>
          <p:cNvSpPr/>
          <p:nvPr/>
        </p:nvSpPr>
        <p:spPr>
          <a:xfrm>
            <a:off x="1714480" y="1214422"/>
            <a:ext cx="3993401" cy="923330"/>
          </a:xfrm>
          <a:prstGeom prst="rect">
            <a:avLst/>
          </a:prstGeom>
          <a:noFill/>
        </p:spPr>
        <p:txBody>
          <a:bodyPr wrap="none" lIns="91440" tIns="45720" rIns="91440" bIns="45720">
            <a:spAutoFit/>
          </a:bodyPr>
          <a:lstStyle/>
          <a:p>
            <a:pPr algn="ctr"/>
            <a:r>
              <a:rPr lang="hr-H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SKUPINA</a:t>
            </a:r>
            <a:endParaRPr lang="hr-H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strVal val="#ppt_w*0.05"/>
                                          </p:val>
                                        </p:tav>
                                        <p:tav tm="100000">
                                          <p:val>
                                            <p:strVal val="#ppt_w"/>
                                          </p:val>
                                        </p:tav>
                                      </p:tavLst>
                                    </p:anim>
                                    <p:anim calcmode="lin" valueType="num">
                                      <p:cBhvr>
                                        <p:cTn id="17" dur="500" fill="hold"/>
                                        <p:tgtEl>
                                          <p:spTgt spid="12"/>
                                        </p:tgtEl>
                                        <p:attrNameLst>
                                          <p:attrName>ppt_h</p:attrName>
                                        </p:attrNameLst>
                                      </p:cBhvr>
                                      <p:tavLst>
                                        <p:tav tm="0">
                                          <p:val>
                                            <p:strVal val="#ppt_h"/>
                                          </p:val>
                                        </p:tav>
                                        <p:tav tm="100000">
                                          <p:val>
                                            <p:strVal val="#ppt_h"/>
                                          </p:val>
                                        </p:tav>
                                      </p:tavLst>
                                    </p:anim>
                                    <p:anim calcmode="lin" valueType="num">
                                      <p:cBhvr>
                                        <p:cTn id="18" dur="500" fill="hold"/>
                                        <p:tgtEl>
                                          <p:spTgt spid="12"/>
                                        </p:tgtEl>
                                        <p:attrNameLst>
                                          <p:attrName>ppt_x</p:attrName>
                                        </p:attrNameLst>
                                      </p:cBhvr>
                                      <p:tavLst>
                                        <p:tav tm="0">
                                          <p:val>
                                            <p:strVal val="#ppt_x-.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strVal val="#ppt_w*0.05"/>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anim calcmode="lin" valueType="num">
                                      <p:cBhvr>
                                        <p:cTn id="27" dur="500" fill="hold"/>
                                        <p:tgtEl>
                                          <p:spTgt spid="9"/>
                                        </p:tgtEl>
                                        <p:attrNameLst>
                                          <p:attrName>ppt_x</p:attrName>
                                        </p:attrNameLst>
                                      </p:cBhvr>
                                      <p:tavLst>
                                        <p:tav tm="0">
                                          <p:val>
                                            <p:strVal val="#ppt_x-.2"/>
                                          </p:val>
                                        </p:tav>
                                        <p:tav tm="100000">
                                          <p:val>
                                            <p:strVal val="#ppt_x"/>
                                          </p:val>
                                        </p:tav>
                                      </p:tavLst>
                                    </p:anim>
                                    <p:anim calcmode="lin" valueType="num">
                                      <p:cBhvr>
                                        <p:cTn id="28" dur="500" fill="hold"/>
                                        <p:tgtEl>
                                          <p:spTgt spid="9"/>
                                        </p:tgtEl>
                                        <p:attrNameLst>
                                          <p:attrName>ppt_y</p:attrName>
                                        </p:attrNameLst>
                                      </p:cBhvr>
                                      <p:tavLst>
                                        <p:tav tm="0">
                                          <p:val>
                                            <p:strVal val="#ppt_y"/>
                                          </p:val>
                                        </p:tav>
                                        <p:tav tm="100000">
                                          <p:val>
                                            <p:strVal val="#ppt_y"/>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Text Placeholder 2"/>
          <p:cNvSpPr>
            <a:spLocks noGrp="1"/>
          </p:cNvSpPr>
          <p:nvPr>
            <p:ph type="body" idx="1"/>
          </p:nvPr>
        </p:nvSpPr>
        <p:spPr>
          <a:xfrm>
            <a:off x="2000232" y="1357298"/>
            <a:ext cx="3429000" cy="639762"/>
          </a:xfrm>
        </p:spPr>
        <p:txBody>
          <a:bodyPr/>
          <a:lstStyle/>
          <a:p>
            <a:r>
              <a:rPr lang="hr-HR" sz="4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SKUPINA</a:t>
            </a:r>
          </a:p>
          <a:p>
            <a:endParaRPr lang="hr-HR" dirty="0"/>
          </a:p>
        </p:txBody>
      </p:sp>
      <p:sp>
        <p:nvSpPr>
          <p:cNvPr id="5" name="Text Placeholder 4"/>
          <p:cNvSpPr>
            <a:spLocks noGrp="1"/>
          </p:cNvSpPr>
          <p:nvPr>
            <p:ph type="body" sz="quarter" idx="3"/>
          </p:nvPr>
        </p:nvSpPr>
        <p:spPr/>
        <p:txBody>
          <a:bodyPr/>
          <a:lstStyle/>
          <a:p>
            <a:endParaRPr lang="hr-HR"/>
          </a:p>
        </p:txBody>
      </p:sp>
      <p:sp>
        <p:nvSpPr>
          <p:cNvPr id="6" name="Content Placeholder 5"/>
          <p:cNvSpPr>
            <a:spLocks noGrp="1"/>
          </p:cNvSpPr>
          <p:nvPr>
            <p:ph sz="quarter" idx="4"/>
          </p:nvPr>
        </p:nvSpPr>
        <p:spPr/>
        <p:txBody>
          <a:bodyPr/>
          <a:lstStyle/>
          <a:p>
            <a:endParaRPr lang="hr-HR"/>
          </a:p>
        </p:txBody>
      </p:sp>
      <p:pic>
        <p:nvPicPr>
          <p:cNvPr id="7" name="Rezervirano mjesto sadržaja 9" descr="20131015_110144.jpg"/>
          <p:cNvPicPr>
            <a:picLocks noGrp="1" noChangeAspect="1"/>
          </p:cNvPicPr>
          <p:nvPr>
            <p:ph sz="half" idx="2"/>
          </p:nvPr>
        </p:nvPicPr>
        <p:blipFill>
          <a:blip r:embed="rId2" cstate="print"/>
          <a:stretch>
            <a:fillRect/>
          </a:stretch>
        </p:blipFill>
        <p:spPr>
          <a:xfrm>
            <a:off x="857225" y="2000239"/>
            <a:ext cx="6047910" cy="3714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70" decel="100000"/>
                                        <p:tgtEl>
                                          <p:spTgt spid="7"/>
                                        </p:tgtEl>
                                      </p:cBhvr>
                                    </p:animEffect>
                                    <p:animScale>
                                      <p:cBhvr>
                                        <p:cTn id="19" dur="770" decel="100000"/>
                                        <p:tgtEl>
                                          <p:spTgt spid="7"/>
                                        </p:tgtEl>
                                      </p:cBhvr>
                                      <p:from x="10000" y="10000"/>
                                      <p:to x="200000" y="450000"/>
                                    </p:animScale>
                                    <p:animScale>
                                      <p:cBhvr>
                                        <p:cTn id="20" dur="1230" accel="100000" fill="hold">
                                          <p:stCondLst>
                                            <p:cond delay="770"/>
                                          </p:stCondLst>
                                        </p:cTn>
                                        <p:tgtEl>
                                          <p:spTgt spid="7"/>
                                        </p:tgtEl>
                                      </p:cBhvr>
                                      <p:from x="200000" y="450000"/>
                                      <p:to x="100000" y="100000"/>
                                    </p:animScale>
                                    <p:set>
                                      <p:cBhvr>
                                        <p:cTn id="21" dur="770" fill="hold"/>
                                        <p:tgtEl>
                                          <p:spTgt spid="7"/>
                                        </p:tgtEl>
                                        <p:attrNameLst>
                                          <p:attrName>ppt_x</p:attrName>
                                        </p:attrNameLst>
                                      </p:cBhvr>
                                      <p:to>
                                        <p:strVal val="(0.5)"/>
                                      </p:to>
                                    </p:set>
                                    <p:anim from="(0.5)" to="(#ppt_x)" calcmode="lin" valueType="num">
                                      <p:cBhvr>
                                        <p:cTn id="22" dur="1230" accel="100000" fill="hold">
                                          <p:stCondLst>
                                            <p:cond delay="770"/>
                                          </p:stCondLst>
                                        </p:cTn>
                                        <p:tgtEl>
                                          <p:spTgt spid="7"/>
                                        </p:tgtEl>
                                        <p:attrNameLst>
                                          <p:attrName>ppt_x</p:attrName>
                                        </p:attrNameLst>
                                      </p:cBhvr>
                                    </p:anim>
                                    <p:set>
                                      <p:cBhvr>
                                        <p:cTn id="23" dur="770" fill="hold"/>
                                        <p:tgtEl>
                                          <p:spTgt spid="7"/>
                                        </p:tgtEl>
                                        <p:attrNameLst>
                                          <p:attrName>ppt_y</p:attrName>
                                        </p:attrNameLst>
                                      </p:cBhvr>
                                      <p:to>
                                        <p:strVal val="(#ppt_y+0.4)"/>
                                      </p:to>
                                    </p:set>
                                    <p:anim from="(#ppt_y+0.4)" to="(#ppt_y)" calcmode="lin" valueType="num">
                                      <p:cBhvr>
                                        <p:cTn id="24"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sp>
        <p:nvSpPr>
          <p:cNvPr id="3" name="Rezervirano mjesto teksta 2"/>
          <p:cNvSpPr>
            <a:spLocks noGrp="1"/>
          </p:cNvSpPr>
          <p:nvPr>
            <p:ph type="body" idx="1"/>
          </p:nvPr>
        </p:nvSpPr>
        <p:spPr>
          <a:xfrm>
            <a:off x="1571604" y="500042"/>
            <a:ext cx="3429000" cy="639762"/>
          </a:xfrm>
        </p:spPr>
        <p:txBody>
          <a:bodyPr/>
          <a:lstStyle/>
          <a:p>
            <a:endParaRPr lang="hr-HR" dirty="0"/>
          </a:p>
        </p:txBody>
      </p:sp>
      <p:pic>
        <p:nvPicPr>
          <p:cNvPr id="7" name="Rezervirano mjesto sadržaja 6" descr="20131015_110206.jpg"/>
          <p:cNvPicPr>
            <a:picLocks noGrp="1" noChangeAspect="1"/>
          </p:cNvPicPr>
          <p:nvPr>
            <p:ph sz="half" idx="2"/>
          </p:nvPr>
        </p:nvPicPr>
        <p:blipFill>
          <a:blip r:embed="rId2" cstate="print"/>
          <a:stretch>
            <a:fillRect/>
          </a:stretch>
        </p:blipFill>
        <p:spPr>
          <a:xfrm>
            <a:off x="1071538" y="2071678"/>
            <a:ext cx="5429288" cy="36969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zervirano mjesto teksta 3"/>
          <p:cNvSpPr>
            <a:spLocks noGrp="1"/>
          </p:cNvSpPr>
          <p:nvPr>
            <p:ph type="body" sz="quarter" idx="3"/>
          </p:nvPr>
        </p:nvSpPr>
        <p:spPr/>
        <p:txBody>
          <a:bodyPr/>
          <a:lstStyle/>
          <a:p>
            <a:endParaRPr lang="hr-HR" dirty="0"/>
          </a:p>
        </p:txBody>
      </p:sp>
      <p:sp>
        <p:nvSpPr>
          <p:cNvPr id="10" name="Content Placeholder 9"/>
          <p:cNvSpPr>
            <a:spLocks noGrp="1"/>
          </p:cNvSpPr>
          <p:nvPr>
            <p:ph sz="quarter" idx="4"/>
          </p:nvPr>
        </p:nvSpPr>
        <p:spPr/>
        <p:txBody>
          <a:bodyPr/>
          <a:lstStyle/>
          <a:p>
            <a:endParaRPr lang="hr-HR"/>
          </a:p>
        </p:txBody>
      </p:sp>
      <p:sp>
        <p:nvSpPr>
          <p:cNvPr id="11" name="Rectangle 10"/>
          <p:cNvSpPr/>
          <p:nvPr/>
        </p:nvSpPr>
        <p:spPr>
          <a:xfrm>
            <a:off x="1500166" y="571480"/>
            <a:ext cx="4357718" cy="923330"/>
          </a:xfrm>
          <a:prstGeom prst="rect">
            <a:avLst/>
          </a:prstGeom>
          <a:noFill/>
        </p:spPr>
        <p:txBody>
          <a:bodyPr wrap="square" lIns="91440" tIns="45720" rIns="91440" bIns="45720">
            <a:spAutoFit/>
          </a:bodyPr>
          <a:lstStyle/>
          <a:p>
            <a:pPr algn="ctr"/>
            <a:r>
              <a:rPr lang="hr-H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 SKUPINA</a:t>
            </a:r>
            <a:endParaRPr lang="hr-H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1"/>
                                        </p:tgtEl>
                                        <p:attrNameLst>
                                          <p:attrName>ppt_y</p:attrName>
                                        </p:attrNameLst>
                                      </p:cBhvr>
                                      <p:tavLst>
                                        <p:tav tm="0">
                                          <p:val>
                                            <p:strVal val="#ppt_y"/>
                                          </p:val>
                                        </p:tav>
                                        <p:tav tm="100000">
                                          <p:val>
                                            <p:strVal val="#ppt_y"/>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7"/>
                                        </p:tgtEl>
                                        <p:attrNameLst>
                                          <p:attrName>ppt_y</p:attrName>
                                        </p:attrNameLst>
                                      </p:cBhvr>
                                      <p:tavLst>
                                        <p:tav tm="0">
                                          <p:val>
                                            <p:strVal val="#ppt_y"/>
                                          </p:val>
                                        </p:tav>
                                        <p:tav tm="100000">
                                          <p:val>
                                            <p:strVal val="#ppt_y"/>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a:r>
            <a:br>
              <a:rPr lang="hr-HR" dirty="0" smtClean="0"/>
            </a:br>
            <a:endParaRPr lang="hr-HR" dirty="0"/>
          </a:p>
        </p:txBody>
      </p:sp>
      <p:sp>
        <p:nvSpPr>
          <p:cNvPr id="3" name="Text Placeholder 2"/>
          <p:cNvSpPr>
            <a:spLocks noGrp="1"/>
          </p:cNvSpPr>
          <p:nvPr>
            <p:ph type="body" idx="1"/>
          </p:nvPr>
        </p:nvSpPr>
        <p:spPr/>
        <p:txBody>
          <a:bodyPr/>
          <a:lstStyle/>
          <a:p>
            <a:endParaRPr lang="hr-HR"/>
          </a:p>
        </p:txBody>
      </p:sp>
      <p:sp>
        <p:nvSpPr>
          <p:cNvPr id="5" name="Text Placeholder 4"/>
          <p:cNvSpPr>
            <a:spLocks noGrp="1"/>
          </p:cNvSpPr>
          <p:nvPr>
            <p:ph type="body" sz="quarter" idx="3"/>
          </p:nvPr>
        </p:nvSpPr>
        <p:spPr/>
        <p:txBody>
          <a:bodyPr/>
          <a:lstStyle/>
          <a:p>
            <a:endParaRPr lang="hr-HR"/>
          </a:p>
        </p:txBody>
      </p:sp>
      <p:sp>
        <p:nvSpPr>
          <p:cNvPr id="6" name="Content Placeholder 5"/>
          <p:cNvSpPr>
            <a:spLocks noGrp="1"/>
          </p:cNvSpPr>
          <p:nvPr>
            <p:ph sz="quarter" idx="4"/>
          </p:nvPr>
        </p:nvSpPr>
        <p:spPr/>
        <p:txBody>
          <a:bodyPr/>
          <a:lstStyle/>
          <a:p>
            <a:endParaRPr lang="hr-HR"/>
          </a:p>
        </p:txBody>
      </p:sp>
      <p:pic>
        <p:nvPicPr>
          <p:cNvPr id="7" name="Rezervirano mjesto sadržaja 7" descr="20131015_110221.jpg"/>
          <p:cNvPicPr>
            <a:picLocks noGrp="1" noChangeAspect="1"/>
          </p:cNvPicPr>
          <p:nvPr>
            <p:ph sz="half" idx="2"/>
          </p:nvPr>
        </p:nvPicPr>
        <p:blipFill>
          <a:blip r:embed="rId2" cstate="print"/>
          <a:stretch>
            <a:fillRect/>
          </a:stretch>
        </p:blipFill>
        <p:spPr>
          <a:xfrm>
            <a:off x="1000100" y="1714488"/>
            <a:ext cx="5429288"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1285852" y="214290"/>
            <a:ext cx="4839786" cy="1107996"/>
          </a:xfrm>
          <a:prstGeom prst="rect">
            <a:avLst/>
          </a:prstGeom>
          <a:noFill/>
        </p:spPr>
        <p:txBody>
          <a:bodyPr wrap="none" lIns="91440" tIns="45720" rIns="91440" bIns="45720">
            <a:spAutoFit/>
          </a:bodyPr>
          <a:lstStyle/>
          <a:p>
            <a:pPr algn="ctr"/>
            <a:r>
              <a:rPr lang="hr-HR"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 SKUPINA</a:t>
            </a:r>
            <a:endParaRPr lang="hr-HR"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7"/>
                                        </p:tgtEl>
                                        <p:attrNameLst>
                                          <p:attrName>style.visibility</p:attrName>
                                        </p:attrNameLst>
                                      </p:cBhvr>
                                      <p:to>
                                        <p:strVal val="visible"/>
                                      </p:to>
                                    </p:set>
                                    <p:set>
                                      <p:cBhvr>
                                        <p:cTn id="16" dur="455" fill="hold">
                                          <p:stCondLst>
                                            <p:cond delay="0"/>
                                          </p:stCondLst>
                                        </p:cTn>
                                        <p:tgtEl>
                                          <p:spTgt spid="7"/>
                                        </p:tgtEl>
                                        <p:attrNameLst>
                                          <p:attrName>style.rotation</p:attrName>
                                        </p:attrNameLst>
                                      </p:cBhvr>
                                      <p:to>
                                        <p:strVal val="-45.0"/>
                                      </p:to>
                                    </p:set>
                                    <p:anim calcmode="lin" valueType="num">
                                      <p:cBhvr>
                                        <p:cTn id="17"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500034" y="571480"/>
            <a:ext cx="7086600" cy="990600"/>
          </a:xfrm>
        </p:spPr>
        <p:txBody>
          <a:bodyPr>
            <a:noAutofit/>
          </a:bodyPr>
          <a:lstStyle/>
          <a:p>
            <a:pPr algn="ctr"/>
            <a:r>
              <a:rPr lang="hr-H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NAKON IZRADE PLAKATA PREDSTAVNICI SKUPINA SU NAS IZVJESTILI O RADU:</a:t>
            </a:r>
            <a:endParaRPr lang="hr-H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Rezervirano mjesto sadržaja 4" descr="20131015_124643.jpg"/>
          <p:cNvPicPr>
            <a:picLocks noGrp="1" noChangeAspect="1"/>
          </p:cNvPicPr>
          <p:nvPr>
            <p:ph sz="half" idx="1"/>
          </p:nvPr>
        </p:nvPicPr>
        <p:blipFill>
          <a:blip r:embed="rId2" cstate="print"/>
          <a:stretch>
            <a:fillRect/>
          </a:stretch>
        </p:blipFill>
        <p:spPr>
          <a:xfrm>
            <a:off x="285720" y="2571743"/>
            <a:ext cx="4000528" cy="3001437"/>
          </a:xfrm>
          <a:prstGeom prst="rect">
            <a:avLst/>
          </a:prstGeom>
          <a:ln>
            <a:noFill/>
          </a:ln>
          <a:effectLst>
            <a:softEdge rad="112500"/>
          </a:effectLst>
        </p:spPr>
      </p:pic>
      <p:pic>
        <p:nvPicPr>
          <p:cNvPr id="6" name="Rezervirano mjesto sadržaja 5" descr="20131015_125414.jpg"/>
          <p:cNvPicPr>
            <a:picLocks noGrp="1" noChangeAspect="1"/>
          </p:cNvPicPr>
          <p:nvPr>
            <p:ph sz="half" idx="2"/>
          </p:nvPr>
        </p:nvPicPr>
        <p:blipFill>
          <a:blip r:embed="rId3" cstate="print"/>
          <a:stretch>
            <a:fillRect/>
          </a:stretch>
        </p:blipFill>
        <p:spPr>
          <a:xfrm>
            <a:off x="4643438" y="2571744"/>
            <a:ext cx="4000528" cy="3000396"/>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set>
                                      <p:cBhvr>
                                        <p:cTn id="15" dur="455" fill="hold">
                                          <p:stCondLst>
                                            <p:cond delay="0"/>
                                          </p:stCondLst>
                                        </p:cTn>
                                        <p:tgtEl>
                                          <p:spTgt spid="5"/>
                                        </p:tgtEl>
                                        <p:attrNameLst>
                                          <p:attrName>style.rotation</p:attrName>
                                        </p:attrNameLst>
                                      </p:cBhvr>
                                      <p:to>
                                        <p:strVal val="-45.0"/>
                                      </p:to>
                                    </p:set>
                                    <p:anim calcmode="lin" valueType="num">
                                      <p:cBhvr>
                                        <p:cTn id="16"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nodeType="clickEffect">
                                  <p:stCondLst>
                                    <p:cond delay="0"/>
                                  </p:stCondLst>
                                  <p:iterate type="lt">
                                    <p:tmPct val="50000"/>
                                  </p:iterate>
                                  <p:childTnLst>
                                    <p:set>
                                      <p:cBhvr>
                                        <p:cTn id="23" dur="1" fill="hold">
                                          <p:stCondLst>
                                            <p:cond delay="0"/>
                                          </p:stCondLst>
                                        </p:cTn>
                                        <p:tgtEl>
                                          <p:spTgt spid="6"/>
                                        </p:tgtEl>
                                        <p:attrNameLst>
                                          <p:attrName>style.visibility</p:attrName>
                                        </p:attrNameLst>
                                      </p:cBhvr>
                                      <p:to>
                                        <p:strVal val="visible"/>
                                      </p:to>
                                    </p:set>
                                    <p:set>
                                      <p:cBhvr>
                                        <p:cTn id="24" dur="455" fill="hold">
                                          <p:stCondLst>
                                            <p:cond delay="0"/>
                                          </p:stCondLst>
                                        </p:cTn>
                                        <p:tgtEl>
                                          <p:spTgt spid="6"/>
                                        </p:tgtEl>
                                        <p:attrNameLst>
                                          <p:attrName>style.rotation</p:attrName>
                                        </p:attrNameLst>
                                      </p:cBhvr>
                                      <p:to>
                                        <p:strVal val="-45.0"/>
                                      </p:to>
                                    </p:set>
                                    <p:anim calcmode="lin" valueType="num">
                                      <p:cBhvr>
                                        <p:cTn id="25"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resh_fruits">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ustom Design">
      <a:majorFont>
        <a:latin typeface="Times New Roman"/>
        <a:ea typeface=""/>
        <a:cs typeface=""/>
      </a:majorFont>
      <a:minorFont>
        <a:latin typeface="Times New Roman"/>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TS010336790</Template>
  <TotalTime>298</TotalTime>
  <Words>1042</Words>
  <Application>Microsoft Office PowerPoint</Application>
  <PresentationFormat>On-screen Show (4:3)</PresentationFormat>
  <Paragraphs>227</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fresh_fruits</vt:lpstr>
      <vt:lpstr>Projekt:”Što jedemo”?</vt:lpstr>
      <vt:lpstr>Što jedemo ?</vt:lpstr>
      <vt:lpstr>CILJ PROJEKTA:</vt:lpstr>
      <vt:lpstr>MATEMATIKA</vt:lpstr>
      <vt:lpstr>              RADNA ATMOSFERA</vt:lpstr>
      <vt:lpstr>Slide 6</vt:lpstr>
      <vt:lpstr>Slide 7</vt:lpstr>
      <vt:lpstr> </vt:lpstr>
      <vt:lpstr>NAKON IZRADE PLAKATA PREDSTAVNICI SKUPINA SU NAS IZVJESTILI O RADU:</vt:lpstr>
      <vt:lpstr>BILO JE SMIJEHA, A BILI SMO I JAKO OZBILJNI</vt:lpstr>
      <vt:lpstr>NAŠIH RUKU DJELO  ( TZV. PLAKATI )</vt:lpstr>
      <vt:lpstr>Voditeljica skupine iz matematike: Vlatka Franić Husić</vt:lpstr>
      <vt:lpstr>ENGLESKI JEZIK </vt:lpstr>
      <vt:lpstr>Slide 14</vt:lpstr>
      <vt:lpstr>Učenici su podijeljeni u skupine sa zadacima: </vt:lpstr>
      <vt:lpstr>Slide 16</vt:lpstr>
      <vt:lpstr>Radna atmosfera :</vt:lpstr>
      <vt:lpstr>I na kraju smo i to završili :</vt:lpstr>
      <vt:lpstr>Voditeljica skupine engleskog jezika: Ivana Čer</vt:lpstr>
      <vt:lpstr>KEMIJA I BIOLOGIJA</vt:lpstr>
      <vt:lpstr>KEMIJA </vt:lpstr>
      <vt:lpstr>2.SKUPINA:Dokazivanje BJELANČEVINA u namirnicama biuret-reakcijom </vt:lpstr>
      <vt:lpstr>3.skupina: DOKAZATI MASTI I ULJA U NAMIRNICAMA</vt:lpstr>
      <vt:lpstr>4.skupina:VAŽNOST VODE ZA LJUDSKO TIJELO </vt:lpstr>
      <vt:lpstr>Za početak-ZANIMLJIVOST Kako se počeo upotrebljavati pribor za jelo?</vt:lpstr>
      <vt:lpstr> 1.SKUPINA-KAKO ČITAMO I ŠTO SADRŽE DEKLARACIJE?</vt:lpstr>
      <vt:lpstr>1.ČITANJE SADRŽAJA SA DEKLARACIJA,PODATCI U TABLICI:</vt:lpstr>
      <vt:lpstr>2.SKUPINA- ČITANJEM DEKLARACIJE NA NAMIRNICI SAZNATI KOJE ŠTETNE TVARI SE NALAZE U NJOJ TE KOJE BOLESTI MOŽE UZROKOVATI:</vt:lpstr>
      <vt:lpstr>2.ŠTETNE TVARI KOJE  UNOSIMO U ORGANIZAM I POSLJEDICE TOGA:</vt:lpstr>
      <vt:lpstr>3.SKUPINA:POMOĆU NAMIRNICA NA TANJURU SLOŽITI JEDAN ZDRAV OBROK I OBRAZLOŽITI PO ČEMU JE ON ZDRAV:</vt:lpstr>
      <vt:lpstr>KAKO BI TREBAO IZGLEDATI ZDRAV OBROK TIJEKOM DANA:</vt:lpstr>
      <vt:lpstr>4.SKUPINA:SAZNATI ŠTO SU ANTIOKSIDANSI,ADITIVI,KONZERVANSI I BOJILA:</vt:lpstr>
      <vt:lpstr>Slide 33</vt:lpstr>
      <vt:lpstr>VODITELJICA SKUPINE BIOLOGIJE I KEMIJE ;JOSIPA IVANOVIĆ</vt:lpstr>
      <vt:lpstr>Slide 35</vt:lpstr>
      <vt:lpstr>1. Pitanje:</vt:lpstr>
      <vt:lpstr>2. Pitanje:</vt:lpstr>
      <vt:lpstr>3. Pitanje:</vt:lpstr>
      <vt:lpstr>4.Pitanje:</vt:lpstr>
      <vt:lpstr>5. Pitanje</vt:lpstr>
      <vt:lpstr>6. Pitanje:</vt:lpstr>
      <vt:lpstr>7. Pitanje:</vt:lpstr>
      <vt:lpstr>8. Pitanje:</vt:lpstr>
      <vt:lpstr>9. Pitanje:</vt:lpstr>
      <vt:lpstr>REALIZACIJA PROJEKTA: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MATEMATIKA</dc:title>
  <dc:creator>Alen</dc:creator>
  <cp:lastModifiedBy>Josip</cp:lastModifiedBy>
  <cp:revision>40</cp:revision>
  <dcterms:modified xsi:type="dcterms:W3CDTF">2013-11-07T19:20:17Z</dcterms:modified>
</cp:coreProperties>
</file>