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644" r:id="rId3"/>
    <p:sldId id="676" r:id="rId4"/>
    <p:sldId id="683" r:id="rId5"/>
    <p:sldId id="678" r:id="rId6"/>
    <p:sldId id="680" r:id="rId7"/>
    <p:sldId id="688" r:id="rId8"/>
    <p:sldId id="681" r:id="rId9"/>
    <p:sldId id="682" r:id="rId10"/>
    <p:sldId id="684" r:id="rId11"/>
    <p:sldId id="679" r:id="rId12"/>
    <p:sldId id="685" r:id="rId13"/>
    <p:sldId id="686" r:id="rId14"/>
    <p:sldId id="677" r:id="rId15"/>
    <p:sldId id="68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3977" autoAdjust="0"/>
  </p:normalViewPr>
  <p:slideViewPr>
    <p:cSldViewPr>
      <p:cViewPr varScale="1">
        <p:scale>
          <a:sx n="80" d="100"/>
          <a:sy n="80" d="100"/>
        </p:scale>
        <p:origin x="155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 dirty="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 smtClean="0">
                <a:latin typeface="+mn-lt"/>
              </a:defRPr>
            </a:lvl1pPr>
          </a:lstStyle>
          <a:p>
            <a:pPr>
              <a:defRPr/>
            </a:pPr>
            <a:fld id="{9CBEDA39-3C57-419C-AB57-440592EC700A}" type="datetimeFigureOut">
              <a:rPr lang="sr-Latn-RS"/>
              <a:pPr>
                <a:defRPr/>
              </a:pPr>
              <a:t>15.2.2024.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 dirty="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 smtClean="0">
                <a:latin typeface="+mn-lt"/>
              </a:defRPr>
            </a:lvl1pPr>
          </a:lstStyle>
          <a:p>
            <a:pPr>
              <a:defRPr/>
            </a:pPr>
            <a:fld id="{EF30F693-B88F-4A6E-9977-1BC36750F5B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fld id="{A77BB2F0-E0E2-4ED2-A581-CA3196B1EF6E}" type="datetimeFigureOut">
              <a:rPr lang="sr-Latn-RS"/>
              <a:pPr>
                <a:defRPr/>
              </a:pPr>
              <a:t>15.2.2024.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fld id="{95314568-BE0C-42B0-8031-F668E594AB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2A70B-78F2-4DCF-B53B-C990D2FAFB8A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142107" y="1905000"/>
            <a:ext cx="6859786" cy="2667000"/>
          </a:xfrm>
        </p:spPr>
        <p:txBody>
          <a:bodyPr rtlCol="0">
            <a:noAutofit/>
          </a:bodyPr>
          <a:lstStyle>
            <a:lvl1pPr>
              <a:defRPr sz="4051"/>
            </a:lvl1pPr>
          </a:lstStyle>
          <a:p>
            <a:pPr rtl="0"/>
            <a:r>
              <a:rPr lang="hr-HR" dirty="0"/>
              <a:t>Kliknite da biste uredili stil naslova matrice</a:t>
            </a:r>
          </a:p>
        </p:txBody>
      </p:sp>
      <p:grpSp>
        <p:nvGrpSpPr>
          <p:cNvPr id="256" name="crta" descr="Slika crt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9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21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Prostoručni oblik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F569CE-0776-4156-A833-53D066A9A27C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00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 rtlCol="0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dirty="0"/>
              <a:t>Kliknite da biste uredili stilove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0D940-9584-4E15-A4F3-9801683B5B01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064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167" name="crta" descr="Slika crt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3CCFE-DB4E-4A11-830D-A5FFDAA28995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086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rtlCol="0" anchor="b">
            <a:noAutofit/>
          </a:bodyPr>
          <a:lstStyle>
            <a:lvl1pPr algn="l">
              <a:defRPr sz="3301" b="0" cap="none" baseline="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255" name="crta" descr="Slika crt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7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09287-0F25-401D-AF0E-3D21B214D69D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539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158" name="crta" descr="Slika crt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6AA99-9553-4153-BC7E-03D77CAB714E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0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160" name="crta" descr="Slika crt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Prostoručni oblik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 rtlCol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EF402-B967-4332-81B2-53A28E205671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  <p:sp>
        <p:nvSpPr>
          <p:cNvPr id="85" name="Rezervirano mjesto za sadržaj 3"/>
          <p:cNvSpPr>
            <a:spLocks noGrp="1"/>
          </p:cNvSpPr>
          <p:nvPr>
            <p:ph sz="half" idx="13"/>
          </p:nvPr>
        </p:nvSpPr>
        <p:spPr>
          <a:xfrm>
            <a:off x="4688616" y="2819401"/>
            <a:ext cx="3313277" cy="3352801"/>
          </a:xfrm>
        </p:spPr>
        <p:txBody>
          <a:bodyPr rtlCol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94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grpSp>
        <p:nvGrpSpPr>
          <p:cNvPr id="156" name="crta" descr="Slika crt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8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9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308E6-EE8E-4531-A3EB-39BBFBB81FE8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20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82672-D62C-4FC9-9B1C-0B16EE5F5739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30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rtlCol="0" anchor="b">
            <a:noAutofit/>
          </a:bodyPr>
          <a:lstStyle>
            <a:lvl1pPr algn="l">
              <a:defRPr sz="2401" b="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grpSp>
        <p:nvGrpSpPr>
          <p:cNvPr id="615" name="okvir" descr="Slika okvira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9344-90CE-4489-A779-78C916EF3703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94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rtlCol="0" anchor="b">
            <a:noAutofit/>
          </a:bodyPr>
          <a:lstStyle>
            <a:lvl1pPr algn="l">
              <a:defRPr sz="2401" b="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grpSp>
        <p:nvGrpSpPr>
          <p:cNvPr id="614" name="okvir" descr="Slika okvira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rostoručni oblik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rostoručni oblik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rostoručni oblik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rostoručni oblik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F7218-2603-494F-AB8D-F606DD96D41D}" type="datetime1">
              <a:rPr lang="hr-HR" smtClean="0"/>
              <a:pPr rtl="0"/>
              <a:t>15.2.2024.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pPr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4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9FFDCE-2C48-42C0-9884-A5D8995316E5}" type="datetime1">
              <a:rPr lang="hr-HR" noProof="0" smtClean="0"/>
              <a:pPr rtl="0"/>
              <a:t>15.2.2024.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r-HR" noProof="0" smtClean="0"/>
              <a:pPr rtl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53972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.uher.pedagoginja@gmail.com" TargetMode="External"/><Relationship Id="rId2" Type="http://schemas.openxmlformats.org/officeDocument/2006/relationships/hyperlink" Target="mailto:marina.uher@skole.h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snovne.e-upisi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3591" y="908720"/>
            <a:ext cx="7292709" cy="3728963"/>
          </a:xfrm>
        </p:spPr>
        <p:txBody>
          <a:bodyPr rtlCol="0"/>
          <a:lstStyle/>
          <a:p>
            <a:pPr algn="ctr" rtl="0"/>
            <a:r>
              <a:rPr lang="hr-HR" sz="4800" b="1" dirty="0">
                <a:solidFill>
                  <a:srgbClr val="C00000"/>
                </a:solidFill>
                <a:latin typeface="Georgia" panose="02040502050405020303" pitchFamily="18" charset="0"/>
              </a:rPr>
              <a:t>1. RODITELJSKI SASTANAK – PREDŠKOLA</a:t>
            </a:r>
            <a:br>
              <a:rPr lang="hr-HR" sz="48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hr-HR" sz="4800" b="1" dirty="0">
                <a:solidFill>
                  <a:srgbClr val="C00000"/>
                </a:solidFill>
                <a:latin typeface="Georgia" panose="02040502050405020303" pitchFamily="18" charset="0"/>
              </a:rPr>
              <a:t>-UPIS U 1.RAZRED 2024./2025.-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B243400C-0E37-4F4A-B91E-F51B0A4B1FBC}"/>
              </a:ext>
            </a:extLst>
          </p:cNvPr>
          <p:cNvSpPr/>
          <p:nvPr/>
        </p:nvSpPr>
        <p:spPr>
          <a:xfrm>
            <a:off x="27856" y="5760209"/>
            <a:ext cx="1836682" cy="378140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 fontAlgn="auto">
              <a:spcBef>
                <a:spcPts val="0"/>
              </a:spcBef>
              <a:spcAft>
                <a:spcPts val="0"/>
              </a:spcAft>
            </a:pPr>
            <a:r>
              <a:rPr lang="hr-HR" sz="1350" dirty="0">
                <a:solidFill>
                  <a:srgbClr val="C00000"/>
                </a:solidFill>
                <a:latin typeface="Georgia" panose="02040502050405020303" pitchFamily="18" charset="0"/>
              </a:rPr>
              <a:t>14. veljače 2024.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7C5074A2-7A14-48E8-BCB7-E083E8267CC1}"/>
              </a:ext>
            </a:extLst>
          </p:cNvPr>
          <p:cNvSpPr/>
          <p:nvPr/>
        </p:nvSpPr>
        <p:spPr>
          <a:xfrm>
            <a:off x="5580112" y="5544129"/>
            <a:ext cx="3241485" cy="810301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983" fontAlgn="auto">
              <a:spcBef>
                <a:spcPts val="0"/>
              </a:spcBef>
              <a:spcAft>
                <a:spcPts val="0"/>
              </a:spcAft>
            </a:pPr>
            <a:r>
              <a:rPr lang="hr-HR" sz="1600" dirty="0">
                <a:solidFill>
                  <a:srgbClr val="C00000"/>
                </a:solidFill>
                <a:latin typeface="Georgia" panose="02040502050405020303" pitchFamily="18" charset="0"/>
              </a:rPr>
              <a:t>Stručna suradnica pedagoginja:</a:t>
            </a:r>
          </a:p>
          <a:p>
            <a:pPr algn="r" defTabSz="685983" fontAlgn="auto">
              <a:spcBef>
                <a:spcPts val="0"/>
              </a:spcBef>
              <a:spcAft>
                <a:spcPts val="0"/>
              </a:spcAft>
            </a:pPr>
            <a:r>
              <a:rPr lang="hr-HR" sz="1600" dirty="0">
                <a:solidFill>
                  <a:srgbClr val="C00000"/>
                </a:solidFill>
                <a:latin typeface="Georgia" panose="02040502050405020303" pitchFamily="18" charset="0"/>
              </a:rPr>
              <a:t>Marina Uher, prof.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036DA15-CBC0-4B9D-9CBC-E13017FCE75B}"/>
              </a:ext>
            </a:extLst>
          </p:cNvPr>
          <p:cNvSpPr txBox="1"/>
          <p:nvPr/>
        </p:nvSpPr>
        <p:spPr>
          <a:xfrm>
            <a:off x="395536" y="188640"/>
            <a:ext cx="482453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dirty="0">
                <a:solidFill>
                  <a:srgbClr val="C00000"/>
                </a:solidFill>
                <a:latin typeface="Georgia" panose="02040502050405020303" pitchFamily="18" charset="0"/>
              </a:rPr>
              <a:t>Osnovna škola Velika Pisanica</a:t>
            </a:r>
            <a:endParaRPr lang="hr-HR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21982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PROCJENA ZRELOSTI: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05000"/>
            <a:ext cx="7920880" cy="4548336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hr-HR" sz="3200" b="1" dirty="0">
                <a:latin typeface="Georgia" panose="02040502050405020303" pitchFamily="18" charset="0"/>
              </a:rPr>
              <a:t>11. i 12. ožujka 2024. godine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 11.3.2024.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matična škola – od 13:15 do 15:45 sati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12.3.2024.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400" dirty="0">
                <a:latin typeface="Georgia" panose="02040502050405020303" pitchFamily="18" charset="0"/>
              </a:rPr>
              <a:t> </a:t>
            </a:r>
            <a:r>
              <a:rPr lang="hr-HR" sz="2800" dirty="0">
                <a:latin typeface="Georgia" panose="02040502050405020303" pitchFamily="18" charset="0"/>
              </a:rPr>
              <a:t>PŠ </a:t>
            </a:r>
            <a:r>
              <a:rPr lang="hr-HR" sz="2800" dirty="0" err="1">
                <a:latin typeface="Georgia" panose="02040502050405020303" pitchFamily="18" charset="0"/>
              </a:rPr>
              <a:t>Lasovac</a:t>
            </a:r>
            <a:r>
              <a:rPr lang="hr-HR" sz="2800" dirty="0">
                <a:latin typeface="Georgia" panose="02040502050405020303" pitchFamily="18" charset="0"/>
              </a:rPr>
              <a:t> – od 11:00 do 13:00 sati</a:t>
            </a:r>
            <a:endParaRPr lang="hr-HR" sz="2400" dirty="0">
              <a:latin typeface="Georgia" panose="02040502050405020303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hr-HR" sz="24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dijete dolazi u pratnji roditelja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raspored na web stranici škole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352928" cy="792088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PROCJENA ZRELOSTI OBUHVAĆA: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06580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Neposredni razgovor s djetetom/roditeljem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primjenom upitnika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tko provodi: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učitelj razredne nastave, članovi Stručnog povjerenstva škole, pedagoginja i edukacijska </a:t>
            </a:r>
            <a:r>
              <a:rPr lang="hr-HR" sz="2800" dirty="0" err="1">
                <a:latin typeface="Georgia" panose="02040502050405020303" pitchFamily="18" charset="0"/>
              </a:rPr>
              <a:t>rehabilitatorica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6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352928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NAKON PROCJENE ZRELOSTI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0658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FFFF00"/>
                </a:solidFill>
                <a:latin typeface="Georgia" panose="02040502050405020303" pitchFamily="18" charset="0"/>
              </a:rPr>
              <a:t>pregled kod liječnice školske medicine – dr. Antina Dadić </a:t>
            </a:r>
            <a:r>
              <a:rPr lang="hr-HR" sz="2000" dirty="0">
                <a:solidFill>
                  <a:srgbClr val="FFFF00"/>
                </a:solidFill>
                <a:latin typeface="Georgia" panose="02040502050405020303" pitchFamily="18" charset="0"/>
              </a:rPr>
              <a:t>(</a:t>
            </a:r>
            <a:r>
              <a:rPr lang="hr-HR" sz="2000" i="1" dirty="0">
                <a:solidFill>
                  <a:srgbClr val="FFFF00"/>
                </a:solidFill>
                <a:latin typeface="Georgia" panose="02040502050405020303" pitchFamily="18" charset="0"/>
              </a:rPr>
              <a:t>Matice hrvatske 15, Bjelovar</a:t>
            </a:r>
            <a:r>
              <a:rPr lang="hr-HR" sz="2000" dirty="0">
                <a:solidFill>
                  <a:srgbClr val="FFFF00"/>
                </a:solidFill>
                <a:latin typeface="Georgia" panose="02040502050405020303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točni termini za pregled na procjeni zrelosti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materijali (obrasci i upitnik)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sinteza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upis – 14.6-31.8.2024.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500" dirty="0">
                <a:latin typeface="Georgia" panose="02040502050405020303" pitchFamily="18" charset="0"/>
              </a:rPr>
              <a:t>lipanj 2024.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500" dirty="0">
                <a:latin typeface="Georgia" panose="02040502050405020303" pitchFamily="18" charset="0"/>
              </a:rPr>
              <a:t>2. roditeljski sastanak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6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9C0B05-B7E0-40E8-8221-377EFAEF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93" y="332656"/>
            <a:ext cx="7606356" cy="1020762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STRUČNA SURADNICA PEDAGOGINJA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254584-E53C-413F-94CB-17EAD5D03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>
                <a:latin typeface="Georgia" panose="02040502050405020303" pitchFamily="18" charset="0"/>
                <a:hlinkClick r:id="rId2"/>
              </a:rPr>
              <a:t>marina.uher@skole.hr</a:t>
            </a:r>
            <a:endParaRPr lang="hr-HR" sz="2400" dirty="0">
              <a:latin typeface="Georgia" panose="02040502050405020303" pitchFamily="18" charset="0"/>
            </a:endParaRPr>
          </a:p>
          <a:p>
            <a:r>
              <a:rPr lang="hr-HR" sz="2400" dirty="0">
                <a:latin typeface="Georgia" panose="02040502050405020303" pitchFamily="18" charset="0"/>
                <a:hlinkClick r:id="rId3"/>
              </a:rPr>
              <a:t>marina.uher.pedagoginja@gmail.com</a:t>
            </a:r>
            <a:endParaRPr lang="hr-HR" sz="2400" dirty="0">
              <a:latin typeface="Georgia" panose="02040502050405020303" pitchFamily="18" charset="0"/>
            </a:endParaRPr>
          </a:p>
          <a:p>
            <a:r>
              <a:rPr lang="hr-HR" sz="2400" dirty="0">
                <a:latin typeface="Georgia" panose="02040502050405020303" pitchFamily="18" charset="0"/>
              </a:rPr>
              <a:t>043/883-114</a:t>
            </a:r>
          </a:p>
          <a:p>
            <a:r>
              <a:rPr lang="hr-HR" sz="2400" dirty="0">
                <a:latin typeface="Georgia" panose="02040502050405020303" pitchFamily="18" charset="0"/>
              </a:rPr>
              <a:t>098/186-2838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00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4BEEF6-D49B-42F1-9CEA-C2F76D927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>
                <a:solidFill>
                  <a:srgbClr val="C00000"/>
                </a:solidFill>
                <a:latin typeface="Georgia" panose="02040502050405020303" pitchFamily="18" charset="0"/>
              </a:rPr>
              <a:t>Hvala na pažnji!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3DC84CF-5547-4EC9-A67B-DDD0450C9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5" y="4089077"/>
            <a:ext cx="2143125" cy="214312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A76E6E0B-A541-42C7-8856-5B17C3066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040" y="3284984"/>
            <a:ext cx="2143125" cy="21431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C290858-B5A9-496C-9029-E1C81A097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3" y="479673"/>
            <a:ext cx="2143125" cy="2143125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BC882FDC-A2CC-4C13-83F3-F9E22060F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37" y="4149080"/>
            <a:ext cx="2143125" cy="214312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D60C3689-C403-49EE-A299-4F417DDD2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5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2024./2025.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online upis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latin typeface="Georgia" panose="02040502050405020303" pitchFamily="18" charset="0"/>
              </a:rPr>
              <a:t>Nacionalni informacijski sustav upisa u osnovne škole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VREMENIK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5E4F893-B8E0-4F7A-9AA9-4543DEA11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8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POSTUPAK ZA PRIJAVU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7318324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otvaranje poveznice </a:t>
            </a:r>
            <a:r>
              <a:rPr lang="hr-HR" sz="2800" dirty="0">
                <a:latin typeface="Georgia" panose="02040502050405020303" pitchFamily="18" charset="0"/>
                <a:hlinkClick r:id="rId2"/>
              </a:rPr>
              <a:t>https://osnovne.e-upisi.hr/</a:t>
            </a:r>
            <a:endParaRPr lang="hr-HR" sz="28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prijaviti se u sustav putem e-Građana </a:t>
            </a:r>
            <a:r>
              <a:rPr lang="hr-HR" sz="2800" i="1" dirty="0">
                <a:latin typeface="Georgia" panose="02040502050405020303" pitchFamily="18" charset="0"/>
              </a:rPr>
              <a:t>(slika 1.)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klikom na popis djece (</a:t>
            </a:r>
            <a:r>
              <a:rPr lang="hr-HR" sz="2800" i="1" dirty="0">
                <a:latin typeface="Georgia" panose="02040502050405020303" pitchFamily="18" charset="0"/>
              </a:rPr>
              <a:t>slika 2.</a:t>
            </a:r>
            <a:r>
              <a:rPr lang="hr-HR" sz="2800" dirty="0">
                <a:latin typeface="Georgia" panose="02040502050405020303" pitchFamily="18" charset="0"/>
              </a:rPr>
              <a:t>) otvara se popis djece u vašoj obitelji i kod djeteta koje je školski obveznik ponuđena je opcija prijave za upis u 1. razred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6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FFFF00"/>
                </a:solidFill>
                <a:latin typeface="Georgia" panose="02040502050405020303" pitchFamily="18" charset="0"/>
              </a:rPr>
              <a:t>Slika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AFD3289-DC95-4679-83E4-F87EC8626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0877"/>
            <a:ext cx="9144000" cy="443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7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FFFF00"/>
                </a:solidFill>
                <a:latin typeface="Georgia" panose="02040502050405020303" pitchFamily="18" charset="0"/>
              </a:rPr>
              <a:t>Slika 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B768EA2-B009-47F3-AD12-E56C9B5CD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5225"/>
            <a:ext cx="9144000" cy="46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SUSTAV NUDI OPCIJE: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05000"/>
            <a:ext cx="7992888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redovan upis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redovan upis za djecu s teškoćama (od 1. veljače 2024.)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privremeno oslobađanje (nije </a:t>
            </a:r>
            <a:r>
              <a:rPr lang="hr-HR" sz="2800" u="sng" dirty="0">
                <a:solidFill>
                  <a:srgbClr val="FF0000"/>
                </a:solidFill>
                <a:latin typeface="Georgia" panose="02040502050405020303" pitchFamily="18" charset="0"/>
              </a:rPr>
              <a:t>odgoda upisa</a:t>
            </a:r>
            <a:r>
              <a:rPr lang="hr-HR" sz="2800" dirty="0">
                <a:latin typeface="Georgia" panose="02040502050405020303" pitchFamily="18" charset="0"/>
              </a:rPr>
              <a:t>, već se odnosi na privremeno oslobađanje zbog većih zdravstvenih teškoća)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prijevremeni upis (ovisi o mišljenju Stručnog povjerenstva škole i Stručnog povjerenstva Ureda BBŽ)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FFFF00"/>
                </a:solidFill>
                <a:latin typeface="Georgia" panose="02040502050405020303" pitchFamily="18" charset="0"/>
              </a:rPr>
              <a:t>SUSTAV NUDI OPCIJE: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5000"/>
            <a:ext cx="8064896" cy="4267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odabirom opcije </a:t>
            </a:r>
            <a:r>
              <a:rPr lang="hr-HR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redoviti upis </a:t>
            </a:r>
            <a:r>
              <a:rPr lang="hr-HR" sz="2800" dirty="0">
                <a:latin typeface="Georgia" panose="02040502050405020303" pitchFamily="18" charset="0"/>
              </a:rPr>
              <a:t>prijavljujete dijete za postupak testiranja prije upisa u prvi razred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provjerite djetetove podatke (OIB, datum i mjesto rođenja, prebivalište) i odaberite školu i izborni predmet koje dijete želi učiti (vjeronauk, informatika, mađarski jezik i kultura)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nakon unosa potrebnih podataka klikom na opciju </a:t>
            </a:r>
            <a:r>
              <a:rPr lang="hr-HR" sz="2800" b="1" dirty="0">
                <a:solidFill>
                  <a:srgbClr val="FFFF00"/>
                </a:solidFill>
                <a:latin typeface="Georgia" panose="02040502050405020303" pitchFamily="18" charset="0"/>
              </a:rPr>
              <a:t>spremi/unos podataka </a:t>
            </a:r>
            <a:r>
              <a:rPr lang="hr-HR" sz="2800" dirty="0">
                <a:latin typeface="Georgia" panose="02040502050405020303" pitchFamily="18" charset="0"/>
              </a:rPr>
              <a:t>prijavljujete dijete za upis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859785" cy="60270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FFFF00"/>
                </a:solidFill>
                <a:latin typeface="Georgia" panose="02040502050405020303" pitchFamily="18" charset="0"/>
              </a:rPr>
              <a:t>VAŽNA NAPOMENA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5000"/>
            <a:ext cx="8064896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Georgia" panose="02040502050405020303" pitchFamily="18" charset="0"/>
              </a:rPr>
              <a:t>ukoliko se dijete ne nalazi na popisu školskih obveznika (nemate opciju upisa djeteta uz ime djeteta) 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2800" dirty="0">
                <a:latin typeface="Georgia" panose="02040502050405020303" pitchFamily="18" charset="0"/>
              </a:rPr>
              <a:t> Upravni odjel za poslove državne uprave u Bjelovarsko-bilogorskoj županiji </a:t>
            </a:r>
          </a:p>
          <a:p>
            <a:pPr marL="0" indent="0" algn="ctr">
              <a:buNone/>
            </a:pPr>
            <a:r>
              <a:rPr lang="hr-HR" sz="2800" dirty="0">
                <a:latin typeface="Georgia" panose="02040502050405020303" pitchFamily="18" charset="0"/>
              </a:rPr>
              <a:t>043/278-125 ili osobno u zgradu županije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Georgia" panose="02040502050405020303" pitchFamily="18" charset="0"/>
            </a:endParaRPr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id="{A8C13D9B-9DCB-4A62-84C9-50C8A4F5AE57}"/>
              </a:ext>
            </a:extLst>
          </p:cNvPr>
          <p:cNvSpPr/>
          <p:nvPr/>
        </p:nvSpPr>
        <p:spPr>
          <a:xfrm>
            <a:off x="4139952" y="2996952"/>
            <a:ext cx="864096" cy="1152128"/>
          </a:xfrm>
          <a:prstGeom prst="down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00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ska ploč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7_TF02804846_TF02804846" id="{A5489B6C-81BC-479F-9848-A82C7F5662CB}" vid="{446BF683-5578-459A-BFDA-67523B809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395F7D3-1DDA-46EB-8C6C-AC77FF67D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Prikaz na zaslonu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Consolas</vt:lpstr>
      <vt:lpstr>Corbel</vt:lpstr>
      <vt:lpstr>Georgia</vt:lpstr>
      <vt:lpstr>Wingdings</vt:lpstr>
      <vt:lpstr>Školska ploča 16 x 9</vt:lpstr>
      <vt:lpstr>1. RODITELJSKI SASTANAK – PREDŠKOLA -UPIS U 1.RAZRED 2024./2025.-</vt:lpstr>
      <vt:lpstr>2024./2025.</vt:lpstr>
      <vt:lpstr>VREMENIK</vt:lpstr>
      <vt:lpstr>POSTUPAK ZA PRIJAVU </vt:lpstr>
      <vt:lpstr>Slika 1.</vt:lpstr>
      <vt:lpstr>Slika 2.</vt:lpstr>
      <vt:lpstr>SUSTAV NUDI OPCIJE:</vt:lpstr>
      <vt:lpstr>SUSTAV NUDI OPCIJE:</vt:lpstr>
      <vt:lpstr>VAŽNA NAPOMENA</vt:lpstr>
      <vt:lpstr>PROCJENA ZRELOSTI:</vt:lpstr>
      <vt:lpstr>PROCJENA ZRELOSTI OBUHVAĆA:</vt:lpstr>
      <vt:lpstr>NAKON PROCJENE ZRELOSTI</vt:lpstr>
      <vt:lpstr>STRUČNA SURADNICA PEDAGOGINJA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2019-09-24T14:35:10Z</dcterms:created>
  <dcterms:modified xsi:type="dcterms:W3CDTF">2024-02-15T07:05:31Z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